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89"/>
  </p:notesMasterIdLst>
  <p:handoutMasterIdLst>
    <p:handoutMasterId r:id="rId90"/>
  </p:handoutMasterIdLst>
  <p:sldIdLst>
    <p:sldId id="256" r:id="rId2"/>
    <p:sldId id="419" r:id="rId3"/>
    <p:sldId id="527" r:id="rId4"/>
    <p:sldId id="522" r:id="rId5"/>
    <p:sldId id="523" r:id="rId6"/>
    <p:sldId id="524" r:id="rId7"/>
    <p:sldId id="525" r:id="rId8"/>
    <p:sldId id="414" r:id="rId9"/>
    <p:sldId id="364" r:id="rId10"/>
    <p:sldId id="415" r:id="rId11"/>
    <p:sldId id="367" r:id="rId12"/>
    <p:sldId id="376" r:id="rId13"/>
    <p:sldId id="370" r:id="rId14"/>
    <p:sldId id="444" r:id="rId15"/>
    <p:sldId id="538" r:id="rId16"/>
    <p:sldId id="539" r:id="rId17"/>
    <p:sldId id="431" r:id="rId18"/>
    <p:sldId id="540" r:id="rId19"/>
    <p:sldId id="534" r:id="rId20"/>
    <p:sldId id="535" r:id="rId21"/>
    <p:sldId id="585" r:id="rId22"/>
    <p:sldId id="542" r:id="rId23"/>
    <p:sldId id="541" r:id="rId24"/>
    <p:sldId id="377" r:id="rId25"/>
    <p:sldId id="586" r:id="rId26"/>
    <p:sldId id="587" r:id="rId27"/>
    <p:sldId id="588" r:id="rId28"/>
    <p:sldId id="601" r:id="rId29"/>
    <p:sldId id="544" r:id="rId30"/>
    <p:sldId id="589" r:id="rId31"/>
    <p:sldId id="590" r:id="rId32"/>
    <p:sldId id="592" r:id="rId33"/>
    <p:sldId id="593" r:id="rId34"/>
    <p:sldId id="594" r:id="rId35"/>
    <p:sldId id="546" r:id="rId36"/>
    <p:sldId id="602" r:id="rId37"/>
    <p:sldId id="584" r:id="rId38"/>
    <p:sldId id="603" r:id="rId39"/>
    <p:sldId id="604" r:id="rId40"/>
    <p:sldId id="549" r:id="rId41"/>
    <p:sldId id="599" r:id="rId42"/>
    <p:sldId id="605" r:id="rId43"/>
    <p:sldId id="547" r:id="rId44"/>
    <p:sldId id="600" r:id="rId45"/>
    <p:sldId id="381" r:id="rId46"/>
    <p:sldId id="509" r:id="rId47"/>
    <p:sldId id="458" r:id="rId48"/>
    <p:sldId id="606" r:id="rId49"/>
    <p:sldId id="607" r:id="rId50"/>
    <p:sldId id="609" r:id="rId51"/>
    <p:sldId id="581" r:id="rId52"/>
    <p:sldId id="574" r:id="rId53"/>
    <p:sldId id="557" r:id="rId54"/>
    <p:sldId id="561" r:id="rId55"/>
    <p:sldId id="562" r:id="rId56"/>
    <p:sldId id="467" r:id="rId57"/>
    <p:sldId id="563" r:id="rId58"/>
    <p:sldId id="575" r:id="rId59"/>
    <p:sldId id="576" r:id="rId60"/>
    <p:sldId id="583" r:id="rId61"/>
    <p:sldId id="564" r:id="rId62"/>
    <p:sldId id="565" r:id="rId63"/>
    <p:sldId id="378" r:id="rId64"/>
    <p:sldId id="472" r:id="rId65"/>
    <p:sldId id="608" r:id="rId66"/>
    <p:sldId id="477" r:id="rId67"/>
    <p:sldId id="567" r:id="rId68"/>
    <p:sldId id="423" r:id="rId69"/>
    <p:sldId id="479" r:id="rId70"/>
    <p:sldId id="481" r:id="rId71"/>
    <p:sldId id="482" r:id="rId72"/>
    <p:sldId id="487" r:id="rId73"/>
    <p:sldId id="568" r:id="rId74"/>
    <p:sldId id="577" r:id="rId75"/>
    <p:sldId id="387" r:id="rId76"/>
    <p:sldId id="569" r:id="rId77"/>
    <p:sldId id="570" r:id="rId78"/>
    <p:sldId id="571" r:id="rId79"/>
    <p:sldId id="579" r:id="rId80"/>
    <p:sldId id="578" r:id="rId81"/>
    <p:sldId id="390" r:id="rId82"/>
    <p:sldId id="591" r:id="rId83"/>
    <p:sldId id="428" r:id="rId84"/>
    <p:sldId id="442" r:id="rId85"/>
    <p:sldId id="443" r:id="rId86"/>
    <p:sldId id="580" r:id="rId87"/>
    <p:sldId id="409" r:id="rId8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44ABB"/>
    <a:srgbClr val="3973B4"/>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52"/>
    <p:restoredTop sz="75365"/>
  </p:normalViewPr>
  <p:slideViewPr>
    <p:cSldViewPr>
      <p:cViewPr>
        <p:scale>
          <a:sx n="70" d="100"/>
          <a:sy n="70" d="100"/>
        </p:scale>
        <p:origin x="328" y="144"/>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8/7/18</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14</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15</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16</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18</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19</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20</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21</a:t>
            </a:fld>
            <a:endParaRPr lang="en-US" altLang="en-US"/>
          </a:p>
        </p:txBody>
      </p:sp>
    </p:spTree>
    <p:extLst>
      <p:ext uri="{BB962C8B-B14F-4D97-AF65-F5344CB8AC3E}">
        <p14:creationId xmlns:p14="http://schemas.microsoft.com/office/powerpoint/2010/main" val="4055493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24</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3836657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1009111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3332083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34</a:t>
            </a:fld>
            <a:endParaRPr lang="en-US" altLang="en-US"/>
          </a:p>
        </p:txBody>
      </p:sp>
    </p:spTree>
    <p:extLst>
      <p:ext uri="{BB962C8B-B14F-4D97-AF65-F5344CB8AC3E}">
        <p14:creationId xmlns:p14="http://schemas.microsoft.com/office/powerpoint/2010/main" val="315797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37</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extLst>
      <p:ext uri="{BB962C8B-B14F-4D97-AF65-F5344CB8AC3E}">
        <p14:creationId xmlns:p14="http://schemas.microsoft.com/office/powerpoint/2010/main" val="488189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43</a:t>
            </a:fld>
            <a:endParaRPr lang="en-US" altLang="en-US"/>
          </a:p>
        </p:txBody>
      </p:sp>
    </p:spTree>
    <p:extLst>
      <p:ext uri="{BB962C8B-B14F-4D97-AF65-F5344CB8AC3E}">
        <p14:creationId xmlns:p14="http://schemas.microsoft.com/office/powerpoint/2010/main" val="335038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45</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51</a:t>
            </a:fld>
            <a:endParaRPr lang="en-US" altLang="en-US"/>
          </a:p>
        </p:txBody>
      </p:sp>
    </p:spTree>
    <p:extLst>
      <p:ext uri="{BB962C8B-B14F-4D97-AF65-F5344CB8AC3E}">
        <p14:creationId xmlns:p14="http://schemas.microsoft.com/office/powerpoint/2010/main" val="1748783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55</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57</a:t>
            </a:fld>
            <a:endParaRPr lang="en-US" altLang="en-US"/>
          </a:p>
        </p:txBody>
      </p:sp>
    </p:spTree>
    <p:extLst>
      <p:ext uri="{BB962C8B-B14F-4D97-AF65-F5344CB8AC3E}">
        <p14:creationId xmlns:p14="http://schemas.microsoft.com/office/powerpoint/2010/main" val="3357430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58</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946000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63</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410346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1283473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68</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last: an Analysis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69</a:t>
            </a:fld>
            <a:endParaRPr lang="en-US" altLang="en-US"/>
          </a:p>
        </p:txBody>
      </p:sp>
    </p:spTree>
    <p:extLst>
      <p:ext uri="{BB962C8B-B14F-4D97-AF65-F5344CB8AC3E}">
        <p14:creationId xmlns:p14="http://schemas.microsoft.com/office/powerpoint/2010/main" val="2066629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70</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75</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81</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84</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86</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9</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10</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12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9" name="Date Placeholder 10">
            <a:extLst>
              <a:ext uri="{FF2B5EF4-FFF2-40B4-BE49-F238E27FC236}">
                <a16:creationId xmlns:a16="http://schemas.microsoft.com/office/drawing/2014/main" id="{2021D38B-9758-4D4C-AC8D-8CF32A2997A7}"/>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1" name="Footer Placeholder 27">
            <a:extLst>
              <a:ext uri="{FF2B5EF4-FFF2-40B4-BE49-F238E27FC236}">
                <a16:creationId xmlns:a16="http://schemas.microsoft.com/office/drawing/2014/main" id="{A02D565E-93F9-A74F-B9C4-C970CA487C27}"/>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10" name="Date Placeholder 10">
            <a:extLst>
              <a:ext uri="{FF2B5EF4-FFF2-40B4-BE49-F238E27FC236}">
                <a16:creationId xmlns:a16="http://schemas.microsoft.com/office/drawing/2014/main" id="{070BEAFA-9028-564F-9921-4DC13CF8616A}"/>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2" name="Footer Placeholder 27">
            <a:extLst>
              <a:ext uri="{FF2B5EF4-FFF2-40B4-BE49-F238E27FC236}">
                <a16:creationId xmlns:a16="http://schemas.microsoft.com/office/drawing/2014/main" id="{0883EFCB-10B1-A34A-A314-C02D2E1C4DFD}"/>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code.pyret.org/editor#share=1IntcU5lWgBuzlhk6DypExsFU-J7DiiN6"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9m1bUCQo3fCzmSEmWMjTfnmsNIMqiByLytHE0JYtnQM/"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code.pyret.org/editor#share=0BzzMl1BJlJDkYkhKMG51VlRiWk0"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hyperlink" Target="https://code.pyret.org/editor#share=1mhIjMpk3PM6D9EeY8-6VI95kDLVAPFy5"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image" Target="../media/image16.tiff"/><Relationship Id="rId1" Type="http://schemas.openxmlformats.org/officeDocument/2006/relationships/slideLayout" Target="../slideLayouts/slideLayout3.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hyperlink" Target="http://www.tinder.com/"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1.tif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11.xml"/><Relationship Id="rId4" Type="http://schemas.openxmlformats.org/officeDocument/2006/relationships/image" Target="../media/image43.emf"/></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bit.ly/ExploreLR" TargetMode="Externa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hyperlink" Target="https://docs.google.com/document/d/1-HMymBwD1fct_EMLRXajzHUFEd3JChSvaTR14tzPBtA/edit?usp=sharing" TargetMode="Externa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49.tiff"/><Relationship Id="rId5" Type="http://schemas.openxmlformats.org/officeDocument/2006/relationships/image" Target="../media/image48.jpeg"/><Relationship Id="rId4" Type="http://schemas.openxmlformats.org/officeDocument/2006/relationships/image" Target="../media/image47.jpeg"/></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endParaRPr 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AP CS Principles Classes</a:t>
            </a:r>
          </a:p>
          <a:p>
            <a:pPr algn="ctr">
              <a:lnSpc>
                <a:spcPct val="200000"/>
              </a:lnSpc>
              <a:spcBef>
                <a:spcPts val="638"/>
              </a:spcBef>
              <a:buClrTx/>
              <a:buSzTx/>
              <a:buNone/>
            </a:pPr>
            <a:r>
              <a:rPr lang="en-US" altLang="en-US" sz="2500" dirty="0">
                <a:latin typeface="Arial" charset="0"/>
              </a:rPr>
              <a:t>Social Studies / Civics Classes</a:t>
            </a:r>
          </a:p>
        </p:txBody>
      </p:sp>
      <p:sp>
        <p:nvSpPr>
          <p:cNvPr id="2" name="Title 1"/>
          <p:cNvSpPr>
            <a:spLocks noGrp="1"/>
          </p:cNvSpPr>
          <p:nvPr>
            <p:ph type="title"/>
          </p:nvPr>
        </p:nvSpPr>
        <p:spPr/>
        <p:txBody>
          <a:bodyPr>
            <a:normAutofit/>
          </a:bodyPr>
          <a:lstStyle/>
          <a:p>
            <a:pPr>
              <a:defRPr/>
            </a:pPr>
            <a:r>
              <a:rPr lang="en-US" sz="3200" dirty="0"/>
              <a:t>Where Does Data Science Fit?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a:t>
            </a:r>
            <a:endParaRPr lang="en-US" altLang="en-US" dirty="0">
              <a:ea typeface="ＭＳ Ｐゴシック" charset="-128"/>
              <a:cs typeface="Helvetica"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Choose a question</a:t>
            </a:r>
          </a:p>
          <a:p>
            <a:pPr eaLnBrk="1" hangingPunct="1">
              <a:lnSpc>
                <a:spcPct val="200000"/>
              </a:lnSpc>
            </a:pPr>
            <a:r>
              <a:rPr lang="en-US" altLang="en-US" dirty="0">
                <a:latin typeface="Helvetica" charset="0"/>
                <a:ea typeface="ＭＳ Ｐゴシック" charset="-128"/>
                <a:cs typeface="Helvetica" charset="0"/>
              </a:rPr>
              <a:t>How would you find an answer to that question?</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Notice</a:t>
            </a:r>
            <a:r>
              <a:rPr lang="en-US" altLang="en-US" dirty="0">
                <a:latin typeface="Helvetica" charset="0"/>
                <a:ea typeface="ＭＳ Ｐゴシック" charset="-128"/>
                <a:cs typeface="Helvetica" charset="0"/>
              </a:rPr>
              <a:t>?</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Wonder</a:t>
            </a:r>
            <a:r>
              <a:rPr lang="en-US" altLang="en-US" dirty="0">
                <a:latin typeface="Helvetica" charset="0"/>
                <a:ea typeface="ＭＳ Ｐゴシック" charset="-128"/>
                <a:cs typeface="Helvetica" charset="0"/>
              </a:rPr>
              <a:t>?</a:t>
            </a:r>
          </a:p>
          <a:p>
            <a:pPr eaLnBrk="1" hangingPunct="1">
              <a:lnSpc>
                <a:spcPct val="200000"/>
              </a:lnSpc>
            </a:pP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Introducing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Open the </a:t>
            </a:r>
            <a:r>
              <a:rPr lang="en-US" altLang="en-US" dirty="0">
                <a:latin typeface="Helvetica" charset="0"/>
                <a:ea typeface="ＭＳ Ｐゴシック" charset="-128"/>
                <a:cs typeface="Helvetica" charset="0"/>
                <a:hlinkClick r:id="rId3"/>
              </a:rPr>
              <a:t>Shapes Starter File</a:t>
            </a:r>
            <a:endParaRPr lang="en-US" altLang="en-US" dirty="0">
              <a:latin typeface="Helvetica" charset="0"/>
              <a:ea typeface="ＭＳ Ｐゴシック" charset="-128"/>
              <a:cs typeface="Helvetica" charset="0"/>
            </a:endParaRPr>
          </a:p>
          <a:p>
            <a:pPr eaLnBrk="1" hangingPunct="1">
              <a:lnSpc>
                <a:spcPct val="200000"/>
              </a:lnSpc>
            </a:pPr>
            <a:r>
              <a:rPr lang="en-US" altLang="en-US" dirty="0">
                <a:latin typeface="Helvetica" charset="0"/>
                <a:ea typeface="ＭＳ Ｐゴシック" charset="-128"/>
                <a:cs typeface="Helvetica" charset="0"/>
              </a:rPr>
              <a:t>About the Editor</a:t>
            </a:r>
          </a:p>
          <a:p>
            <a:pPr eaLnBrk="1" hangingPunct="1">
              <a:lnSpc>
                <a:spcPct val="200000"/>
              </a:lnSpc>
            </a:pPr>
            <a:r>
              <a:rPr lang="en-US" altLang="en-US" dirty="0">
                <a:latin typeface="Helvetica" charset="0"/>
                <a:ea typeface="ＭＳ Ｐゴシック" charset="-128"/>
                <a:cs typeface="Helvetica" charset="0"/>
              </a:rPr>
              <a:t>Save a copy and click “Run”</a:t>
            </a:r>
            <a:endParaRPr lang="en-US" altLang="en-US" dirty="0">
              <a:latin typeface="Courier New" charset="0"/>
              <a:ea typeface="Courier New" charset="0"/>
              <a:cs typeface="Courier New" charset="0"/>
            </a:endParaRPr>
          </a:p>
          <a:p>
            <a:pPr eaLnBrk="1" hangingPunct="1">
              <a:lnSpc>
                <a:spcPct val="200000"/>
              </a:lnSpc>
            </a:pPr>
            <a:r>
              <a:rPr lang="en-US" altLang="en-US" dirty="0">
                <a:latin typeface="Helvetica" charset="0"/>
                <a:ea typeface="ＭＳ Ｐゴシック" charset="-128"/>
                <a:cs typeface="Helvetica" charset="0"/>
              </a:rPr>
              <a:t>Type </a:t>
            </a:r>
            <a:r>
              <a:rPr lang="en-US" altLang="en-US" dirty="0">
                <a:latin typeface="Courier New" charset="0"/>
                <a:ea typeface="Courier New" charset="0"/>
                <a:cs typeface="Courier New" charset="0"/>
              </a:rPr>
              <a:t>shapes </a:t>
            </a:r>
            <a:r>
              <a:rPr lang="en-US" altLang="en-US" dirty="0">
                <a:latin typeface="Helvetica" charset="0"/>
                <a:ea typeface="ＭＳ Ｐゴシック" charset="-128"/>
                <a:cs typeface="Helvetica" charset="0"/>
              </a:rPr>
              <a:t>into the Interactions Area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Header v. Data rows</a:t>
            </a:r>
          </a:p>
          <a:p>
            <a:pPr eaLnBrk="1" hangingPunct="1">
              <a:lnSpc>
                <a:spcPct val="200000"/>
              </a:lnSpc>
            </a:pPr>
            <a:r>
              <a:rPr lang="en-US" altLang="en-US" dirty="0">
                <a:latin typeface="Helvetica" charset="0"/>
                <a:ea typeface="ＭＳ Ｐゴシック" charset="-128"/>
                <a:cs typeface="Helvetica" charset="0"/>
              </a:rPr>
              <a:t>Add rows for </a:t>
            </a:r>
            <a:r>
              <a:rPr lang="en-US" altLang="en-US" dirty="0">
                <a:latin typeface="Courier New" charset="0"/>
                <a:ea typeface="Courier New" charset="0"/>
                <a:cs typeface="Courier New" charset="0"/>
              </a:rPr>
              <a:t>circle</a:t>
            </a:r>
            <a:r>
              <a:rPr lang="en-US" altLang="en-US" dirty="0">
                <a:latin typeface="Helvetica" charset="0"/>
                <a:ea typeface="ＭＳ Ｐゴシック" charset="-128"/>
                <a:cs typeface="Helvetica" charset="0"/>
              </a:rPr>
              <a:t>, </a:t>
            </a:r>
            <a:r>
              <a:rPr lang="en-US" altLang="en-US" dirty="0">
                <a:latin typeface="Courier New" charset="0"/>
                <a:ea typeface="Courier New" charset="0"/>
                <a:cs typeface="Courier New" charset="0"/>
              </a:rPr>
              <a:t>ellipse</a:t>
            </a:r>
            <a:r>
              <a:rPr lang="en-US" altLang="en-US" dirty="0">
                <a:latin typeface="Helvetica" charset="0"/>
                <a:ea typeface="ＭＳ Ｐゴシック" charset="-128"/>
                <a:cs typeface="Helvetica" charset="0"/>
              </a:rPr>
              <a:t> and </a:t>
            </a:r>
            <a:r>
              <a:rPr lang="en-US" altLang="en-US" dirty="0">
                <a:latin typeface="Courier New" charset="0"/>
                <a:ea typeface="Courier New" charset="0"/>
                <a:cs typeface="Courier New" charset="0"/>
              </a:rPr>
              <a:t>rectangle</a:t>
            </a:r>
          </a:p>
          <a:p>
            <a:pPr eaLnBrk="1" hangingPunct="1">
              <a:lnSpc>
                <a:spcPct val="200000"/>
              </a:lnSpc>
            </a:pPr>
            <a:r>
              <a:rPr lang="en-US" altLang="en-US" dirty="0">
                <a:latin typeface="Helvetica" charset="0"/>
                <a:ea typeface="ＭＳ Ｐゴシック" charset="-128"/>
                <a:cs typeface="Helvetica" charset="0"/>
              </a:rPr>
              <a:t>Columns: Categorical v. Quantitative</a:t>
            </a:r>
          </a:p>
          <a:p>
            <a:pPr lvl="1" eaLnBrk="1" hangingPunct="1">
              <a:lnSpc>
                <a:spcPct val="200000"/>
              </a:lnSpc>
            </a:pPr>
            <a:r>
              <a:rPr lang="en-US" altLang="en-US" dirty="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3</a:t>
            </a:r>
          </a:p>
          <a:p>
            <a:pPr eaLnBrk="1" hangingPunct="1">
              <a:lnSpc>
                <a:spcPct val="150000"/>
              </a:lnSpc>
            </a:pPr>
            <a:r>
              <a:rPr lang="en-US" altLang="en-US" sz="2400" dirty="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a:latin typeface="Helvetica" charset="0"/>
                <a:ea typeface="ＭＳ Ｐゴシック" charset="-128"/>
                <a:cs typeface="Helvetica" charset="0"/>
              </a:rPr>
              <a:t>Anything in </a:t>
            </a:r>
            <a:r>
              <a:rPr lang="en-US" altLang="en-US" sz="2400" i="1" dirty="0">
                <a:latin typeface="Helvetica" charset="0"/>
                <a:ea typeface="ＭＳ Ｐゴシック" charset="-128"/>
                <a:cs typeface="Helvetica" charset="0"/>
              </a:rPr>
              <a:t>matching </a:t>
            </a:r>
            <a:r>
              <a:rPr lang="en-US" altLang="en-US" sz="2400" dirty="0">
                <a:latin typeface="Helvetica" charset="0"/>
                <a:ea typeface="ＭＳ Ｐゴシック" charset="-128"/>
                <a:cs typeface="Helvetica" charset="0"/>
              </a:rPr>
              <a:t>quotes is a string</a:t>
            </a:r>
          </a:p>
          <a:p>
            <a:pPr eaLnBrk="1" hangingPunct="1">
              <a:lnSpc>
                <a:spcPct val="150000"/>
              </a:lnSpc>
            </a:pPr>
            <a:r>
              <a:rPr lang="en-US" altLang="en-US" sz="2400" dirty="0">
                <a:latin typeface="Helvetica" charset="0"/>
                <a:ea typeface="ＭＳ Ｐゴシック" charset="-128"/>
                <a:cs typeface="Helvetica" charset="0"/>
              </a:rPr>
              <a:t>Operators need spaces around them</a:t>
            </a:r>
          </a:p>
          <a:p>
            <a:pPr eaLnBrk="1" hangingPunct="1">
              <a:lnSpc>
                <a:spcPct val="150000"/>
              </a:lnSpc>
            </a:pPr>
            <a:r>
              <a:rPr lang="en-US" altLang="en-US" sz="2400" dirty="0">
                <a:latin typeface="Helvetica" charset="0"/>
                <a:ea typeface="ＭＳ Ｐゴシック" charset="-128"/>
                <a:cs typeface="Helvetica" charset="0"/>
              </a:rPr>
              <a:t>More than one operator?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Booleans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4</a:t>
            </a:r>
          </a:p>
          <a:p>
            <a:pPr eaLnBrk="1" hangingPunct="1">
              <a:lnSpc>
                <a:spcPct val="150000"/>
              </a:lnSpc>
            </a:pPr>
            <a:r>
              <a:rPr lang="en-US" altLang="en-US" sz="2400" dirty="0">
                <a:latin typeface="Helvetica" charset="0"/>
                <a:ea typeface="ＭＳ Ｐゴシック" charset="-128"/>
                <a:cs typeface="Helvetica" charset="0"/>
              </a:rPr>
              <a:t>The rules for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and</a:t>
            </a:r>
            <a:r>
              <a:rPr lang="en-US" altLang="en-US" sz="2400" dirty="0">
                <a:latin typeface="Helvetica" charset="0"/>
                <a:ea typeface="Helvetica" charset="0"/>
                <a:cs typeface="Helvetica" charset="0"/>
              </a:rPr>
              <a:t> &amp; </a:t>
            </a:r>
            <a:r>
              <a:rPr lang="en-US" altLang="en-US" sz="2400" dirty="0">
                <a:latin typeface="Courier New" charset="0"/>
                <a:ea typeface="Courier New" charset="0"/>
                <a:cs typeface="Courier New" charset="0"/>
              </a:rPr>
              <a:t>or</a:t>
            </a:r>
          </a:p>
          <a:p>
            <a:pPr eaLnBrk="1" hangingPunct="1">
              <a:lnSpc>
                <a:spcPct val="150000"/>
              </a:lnSpc>
            </a:pPr>
            <a:r>
              <a:rPr lang="en-US" altLang="en-US" sz="2400" dirty="0">
                <a:latin typeface="Helvetica" charset="0"/>
                <a:ea typeface="ＭＳ Ｐゴシック" charset="-128"/>
                <a:cs typeface="Helvetica" charset="0"/>
              </a:rPr>
              <a:t>Add a new column called </a:t>
            </a:r>
            <a:r>
              <a:rPr lang="en-US" altLang="en-US" sz="2400" dirty="0">
                <a:latin typeface="Courier New" charset="0"/>
                <a:ea typeface="Courier New" charset="0"/>
                <a:cs typeface="Courier New" charset="0"/>
              </a:rPr>
              <a:t>is-round</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a:t>
            </a:r>
            <a:r>
              <a:rPr lang="en-US" dirty="0" err="1"/>
              <a:t>Pyret</a:t>
            </a:r>
            <a:endParaRPr lang="en-US" dirty="0"/>
          </a:p>
        </p:txBody>
      </p:sp>
      <p:sp>
        <p:nvSpPr>
          <p:cNvPr id="3" name="Content Placeholder 2"/>
          <p:cNvSpPr>
            <a:spLocks noGrp="1"/>
          </p:cNvSpPr>
          <p:nvPr>
            <p:ph idx="1"/>
          </p:nvPr>
        </p:nvSpPr>
        <p:spPr>
          <a:xfrm>
            <a:off x="293077" y="1687513"/>
            <a:ext cx="8698524" cy="3265487"/>
          </a:xfrm>
        </p:spPr>
        <p:txBody>
          <a:bodyPr/>
          <a:lstStyle/>
          <a:p>
            <a:pPr marL="0" indent="0">
              <a:buNone/>
            </a:pPr>
            <a:r>
              <a:rPr lang="en-US" sz="2400" b="1" dirty="0"/>
              <a:t>Math:  </a:t>
            </a:r>
            <a:r>
              <a:rPr lang="en-US" sz="2400" i="1" dirty="0">
                <a:latin typeface="Courier New" charset="0"/>
                <a:ea typeface="Courier New" charset="0"/>
                <a:cs typeface="Courier New" charset="0"/>
              </a:rPr>
              <a:t>f(24, 2)</a:t>
            </a:r>
          </a:p>
          <a:p>
            <a:pPr marL="0" indent="0">
              <a:buNone/>
            </a:pPr>
            <a:r>
              <a:rPr lang="en-US" sz="2400" b="1" dirty="0" err="1"/>
              <a:t>Pyret</a:t>
            </a:r>
            <a:r>
              <a:rPr lang="en-US" sz="2400" b="1" dirty="0"/>
              <a:t>:</a:t>
            </a:r>
            <a:r>
              <a:rPr lang="en-US" sz="2400" dirty="0">
                <a:latin typeface="Courier New" charset="0"/>
                <a:ea typeface="Courier New" charset="0"/>
                <a:cs typeface="Courier New" charset="0"/>
              </a:rPr>
              <a:t> f(24, 2)</a:t>
            </a:r>
            <a:endParaRPr lang="en-US" sz="2400" dirty="0">
              <a:solidFill>
                <a:schemeClr val="accent1"/>
              </a:solidFill>
              <a:latin typeface="Courier New" charset="0"/>
              <a:ea typeface="Courier New" charset="0"/>
              <a:cs typeface="Courier New" charset="0"/>
            </a:endParaRPr>
          </a:p>
          <a:p>
            <a:pPr marL="0" indent="0">
              <a:buNone/>
            </a:pPr>
            <a:endParaRPr lang="en-US" sz="2400" dirty="0">
              <a:latin typeface="Courier New" charset="0"/>
              <a:ea typeface="Courier New" charset="0"/>
              <a:cs typeface="Courier New" charset="0"/>
            </a:endParaRPr>
          </a:p>
          <a:p>
            <a:pPr marL="0" indent="0">
              <a:buNone/>
            </a:pPr>
            <a:r>
              <a:rPr lang="en-US" sz="2400" dirty="0"/>
              <a:t>When using a function, always write its name, then all its arguments (separated by commas).</a:t>
            </a:r>
            <a:endParaRPr lang="en-US" sz="2400" dirty="0">
              <a:latin typeface="Courier New" charset="0"/>
              <a:ea typeface="Courier New" charset="0"/>
              <a:cs typeface="Courier New" charset="0"/>
            </a:endParaRPr>
          </a:p>
          <a:p>
            <a:pPr marL="0" indent="0">
              <a:buNone/>
            </a:pPr>
            <a:endParaRPr lang="en-US" sz="2400" dirty="0">
              <a:solidFill>
                <a:schemeClr val="accent1"/>
              </a:solidFill>
              <a:latin typeface="Courier New" charset="0"/>
              <a:ea typeface="Courier New" charset="0"/>
              <a:cs typeface="Courier New" charset="0"/>
            </a:endParaRPr>
          </a:p>
          <a:p>
            <a:pPr marL="0" indent="0" algn="ctr">
              <a:buNone/>
            </a:pPr>
            <a:r>
              <a:rPr lang="en-US" sz="2400" dirty="0" err="1">
                <a:solidFill>
                  <a:schemeClr val="accent1"/>
                </a:solidFill>
                <a:latin typeface="Courier New" charset="0"/>
                <a:ea typeface="Courier New" charset="0"/>
                <a:cs typeface="Courier New" charset="0"/>
              </a:rPr>
              <a:t>num</a:t>
            </a:r>
            <a:r>
              <a:rPr lang="en-US" sz="2400" dirty="0">
                <a:solidFill>
                  <a:schemeClr val="accent1"/>
                </a:solidFill>
                <a:latin typeface="Courier New" charset="0"/>
                <a:ea typeface="Courier New" charset="0"/>
                <a:cs typeface="Courier New" charset="0"/>
              </a:rPr>
              <a:t>-sqrt(16)</a:t>
            </a:r>
          </a:p>
          <a:p>
            <a:pPr marL="0" indent="0" algn="ctr">
              <a:buNone/>
            </a:pPr>
            <a:r>
              <a:rPr lang="en-US" sz="2400" dirty="0">
                <a:solidFill>
                  <a:schemeClr val="accent1"/>
                </a:solidFill>
                <a:latin typeface="Courier New" charset="0"/>
                <a:ea typeface="Courier New" charset="0"/>
                <a:cs typeface="Courier New" charset="0"/>
              </a:rPr>
              <a:t>triangle(50, “solid”, “red”)</a:t>
            </a:r>
            <a:endParaRPr lang="en-US" sz="2400" dirty="0"/>
          </a:p>
          <a:p>
            <a:pPr marL="0" indent="0">
              <a:buNone/>
            </a:pPr>
            <a:endParaRPr lang="en-US" sz="2400" dirty="0"/>
          </a:p>
          <a:p>
            <a:pPr marL="0" indent="0">
              <a:buNone/>
            </a:pPr>
            <a:r>
              <a:rPr lang="en-US" sz="2400" dirty="0"/>
              <a:t>Try making other triangles!</a:t>
            </a:r>
          </a:p>
          <a:p>
            <a:pPr marL="0" indent="0">
              <a:buNone/>
            </a:pPr>
            <a:r>
              <a:rPr lang="en-US" sz="2400" dirty="0"/>
              <a:t>What kind of mistakes could we make?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of your Book: </a:t>
            </a:r>
            <a:r>
              <a:rPr lang="en-US" i="1" dirty="0"/>
              <a:t>Contracts!</a:t>
            </a:r>
          </a:p>
        </p:txBody>
      </p:sp>
      <p:sp>
        <p:nvSpPr>
          <p:cNvPr id="3" name="Content Placeholder 2"/>
          <p:cNvSpPr>
            <a:spLocks noGrp="1"/>
          </p:cNvSpPr>
          <p:nvPr>
            <p:ph idx="1"/>
          </p:nvPr>
        </p:nvSpPr>
        <p:spPr>
          <a:xfrm>
            <a:off x="0" y="1630363"/>
            <a:ext cx="9144000" cy="2332037"/>
          </a:xfrm>
        </p:spPr>
        <p:txBody>
          <a:bodyPr/>
          <a:lstStyle/>
          <a:p>
            <a:pPr marL="0" indent="0">
              <a:buNone/>
            </a:pPr>
            <a:r>
              <a:rPr lang="en-US" sz="2400" b="1" dirty="0">
                <a:solidFill>
                  <a:schemeClr val="bg1"/>
                </a:solidFill>
              </a:rPr>
              <a:t>Every function has a Contract</a:t>
            </a:r>
            <a:endParaRPr lang="en-US" sz="1600" dirty="0">
              <a:solidFill>
                <a:schemeClr val="bg1"/>
              </a:solidFill>
            </a:endParaRPr>
          </a:p>
          <a:p>
            <a:pPr marL="0" indent="0">
              <a:buNone/>
            </a:pPr>
            <a:r>
              <a:rPr lang="en-US" sz="1900" spc="-150" dirty="0">
                <a:solidFill>
                  <a:schemeClr val="accent1"/>
                </a:solidFill>
                <a:latin typeface="Courier" charset="0"/>
                <a:ea typeface="Courier" charset="0"/>
                <a:cs typeface="Courier" charset="0"/>
              </a:rPr>
              <a:t># triangle :: (side :: </a:t>
            </a:r>
            <a:r>
              <a:rPr lang="en-US" sz="1900" spc="-150" dirty="0" err="1">
                <a:solidFill>
                  <a:schemeClr val="accent1"/>
                </a:solidFill>
                <a:latin typeface="Courier" charset="0"/>
                <a:ea typeface="Courier" charset="0"/>
                <a:cs typeface="Courier" charset="0"/>
              </a:rPr>
              <a:t>Num</a:t>
            </a:r>
            <a:r>
              <a:rPr lang="en-US" sz="1900" spc="-150" dirty="0">
                <a:solidFill>
                  <a:schemeClr val="accent1"/>
                </a:solidFill>
                <a:latin typeface="Courier" charset="0"/>
                <a:ea typeface="Courier" charset="0"/>
                <a:cs typeface="Courier" charset="0"/>
              </a:rPr>
              <a:t>, mode :: String, color :: String) </a:t>
            </a:r>
            <a:r>
              <a:rPr lang="en-US" sz="1900" spc="-150" dirty="0">
                <a:solidFill>
                  <a:schemeClr val="accent1"/>
                </a:solidFill>
                <a:latin typeface="Courier" charset="0"/>
                <a:ea typeface="Courier" charset="0"/>
                <a:cs typeface="Courier" charset="0"/>
                <a:sym typeface="Wingdings"/>
              </a:rPr>
              <a:t></a:t>
            </a:r>
            <a:r>
              <a:rPr lang="en-US" sz="1900" spc="-15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lnSpc>
                <a:spcPct val="150000"/>
              </a:lnSpc>
              <a:buNone/>
            </a:pPr>
            <a:r>
              <a:rPr lang="en-US" sz="1900" dirty="0">
                <a:solidFill>
                  <a:schemeClr val="accent1"/>
                </a:solidFill>
                <a:latin typeface="Courier" charset="0"/>
                <a:ea typeface="Courier" charset="0"/>
                <a:cs typeface="Courier" charset="0"/>
              </a:rPr>
              <a:t># text:: (</a:t>
            </a:r>
            <a:r>
              <a:rPr lang="en-US" sz="1900" dirty="0" err="1">
                <a:solidFill>
                  <a:schemeClr val="accent1"/>
                </a:solidFill>
                <a:latin typeface="Courier" charset="0"/>
                <a:ea typeface="Courier" charset="0"/>
                <a:cs typeface="Courier" charset="0"/>
              </a:rPr>
              <a:t>str</a:t>
            </a:r>
            <a:r>
              <a:rPr lang="en-US" sz="1900" dirty="0">
                <a:solidFill>
                  <a:schemeClr val="accent1"/>
                </a:solidFill>
                <a:latin typeface="Courier" charset="0"/>
                <a:ea typeface="Courier" charset="0"/>
                <a:cs typeface="Courier" charset="0"/>
              </a:rPr>
              <a:t> :: String, size::Number,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star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string-repeat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String, n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Number) </a:t>
            </a:r>
            <a:r>
              <a:rPr lang="en-US" altLang="en-US" sz="1900" dirty="0">
                <a:solidFill>
                  <a:schemeClr val="accent1"/>
                </a:solidFill>
                <a:latin typeface="Courier" pitchFamily="2" charset="0"/>
                <a:ea typeface="Courier New" charset="0"/>
                <a:cs typeface="Courier New" charset="0"/>
                <a:sym typeface="Wingdings"/>
              </a:rPr>
              <a:t></a:t>
            </a:r>
            <a:r>
              <a:rPr lang="en-US" altLang="en-US" sz="1900" dirty="0">
                <a:solidFill>
                  <a:schemeClr val="accent1"/>
                </a:solidFill>
                <a:latin typeface="Courier" pitchFamily="2" charset="0"/>
                <a:ea typeface="Courier New" charset="0"/>
                <a:cs typeface="Courier New" charset="0"/>
              </a:rPr>
              <a:t> String</a:t>
            </a:r>
            <a:endParaRPr lang="en-US" altLang="en-US" sz="1900" dirty="0">
              <a:solidFill>
                <a:schemeClr val="accent1"/>
              </a:solidFill>
              <a:latin typeface="Courier" pitchFamily="2" charset="0"/>
              <a:ea typeface="ＭＳ Ｐゴシック" charset="-128"/>
              <a:cs typeface="Helvetica" charset="0"/>
            </a:endParaRP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string-contains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(search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for </a:t>
            </a:r>
            <a:r>
              <a:rPr lang="en-US" altLang="en-US" sz="1900" spc="-6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sym typeface="Wingdings"/>
              </a:rPr>
              <a:t> </a:t>
            </a:r>
            <a:r>
              <a:rPr lang="en-US" altLang="en-US" sz="1900" dirty="0">
                <a:solidFill>
                  <a:schemeClr val="accent1"/>
                </a:solidFill>
                <a:latin typeface="Courier" pitchFamily="2" charset="0"/>
                <a:ea typeface="Courier New" charset="0"/>
                <a:cs typeface="Courier New" charset="0"/>
              </a:rPr>
              <a:t>Boolean</a:t>
            </a:r>
            <a:endParaRPr lang="en-US" altLang="en-US" sz="1900" dirty="0">
              <a:solidFill>
                <a:schemeClr val="accent1"/>
              </a:solidFill>
              <a:latin typeface="Courier" pitchFamily="2" charset="0"/>
              <a:ea typeface="ＭＳ Ｐゴシック" charset="-128"/>
              <a:cs typeface="Helvetica" charset="0"/>
            </a:endParaRPr>
          </a:p>
          <a:p>
            <a:pPr marL="0" indent="0">
              <a:buNone/>
            </a:pPr>
            <a:endParaRPr lang="en-US" sz="1800" dirty="0">
              <a:solidFill>
                <a:schemeClr val="accent1"/>
              </a:solidFill>
              <a:latin typeface="Courier" pitchFamily="2" charset="0"/>
              <a:ea typeface="Courier" charset="0"/>
              <a:cs typeface="Courier"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grpSp>
        <p:nvGrpSpPr>
          <p:cNvPr id="5" name="Group 4"/>
          <p:cNvGrpSpPr/>
          <p:nvPr/>
        </p:nvGrpSpPr>
        <p:grpSpPr>
          <a:xfrm>
            <a:off x="304800" y="20574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name</a:t>
              </a: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828800" y="205740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Domain (name :: Type)</a:t>
              </a: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467600" y="2057400"/>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Range</a:t>
              </a: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Tables of images!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Add a new column called </a:t>
            </a:r>
            <a:r>
              <a:rPr lang="en-US" altLang="en-US" sz="2400" dirty="0">
                <a:latin typeface="Courier New" charset="0"/>
                <a:ea typeface="Courier New" charset="0"/>
                <a:cs typeface="Courier New" charset="0"/>
              </a:rPr>
              <a:t>sample</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35439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Images from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pie-chart :: (t :: Table, label-col :: String, data-col :: String) -&gt; Image</a:t>
            </a:r>
          </a:p>
          <a:p>
            <a:pPr marL="0" indent="9525" eaLnBrk="1" hangingPunct="1">
              <a:buNone/>
            </a:pPr>
            <a:r>
              <a:rPr lang="en-US" altLang="en-US" sz="2000" dirty="0">
                <a:solidFill>
                  <a:schemeClr val="accent1"/>
                </a:solidFill>
                <a:latin typeface="Helvetica" charset="0"/>
                <a:ea typeface="ＭＳ Ｐゴシック" charset="-128"/>
                <a:cs typeface="Helvetica" charset="0"/>
              </a:rPr>
              <a:t>pie-chart(shapes, "name", "corners")</a:t>
            </a:r>
          </a:p>
          <a:p>
            <a:pPr marL="0" indent="9525" eaLnBrk="1" hangingPunct="1">
              <a:buNone/>
            </a:pPr>
            <a:endParaRPr lang="en-US" altLang="en-US" sz="20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000" dirty="0">
                <a:latin typeface="Helvetica" charset="0"/>
                <a:ea typeface="ＭＳ Ｐゴシック" charset="-128"/>
                <a:cs typeface="Helvetica" charset="0"/>
              </a:rPr>
              <a:t>What is the name of this function?</a:t>
            </a:r>
          </a:p>
          <a:p>
            <a:pPr eaLnBrk="1" hangingPunct="1">
              <a:lnSpc>
                <a:spcPct val="150000"/>
              </a:lnSpc>
            </a:pPr>
            <a:r>
              <a:rPr lang="en-US" altLang="en-US" sz="2000" dirty="0">
                <a:latin typeface="Helvetica" charset="0"/>
                <a:ea typeface="ＭＳ Ｐゴシック" charset="-128"/>
                <a:cs typeface="Courier New" charset="0"/>
              </a:rPr>
              <a:t>How many inputs are in its Domain?</a:t>
            </a:r>
          </a:p>
          <a:p>
            <a:pPr eaLnBrk="1" hangingPunct="1">
              <a:lnSpc>
                <a:spcPct val="150000"/>
              </a:lnSpc>
            </a:pPr>
            <a:r>
              <a:rPr lang="en-US" altLang="en-US" sz="2000" dirty="0">
                <a:latin typeface="Helvetica" charset="0"/>
                <a:ea typeface="ＭＳ Ｐゴシック" charset="-128"/>
                <a:cs typeface="Courier New" charset="0"/>
              </a:rPr>
              <a:t>What will it evaluate to?</a:t>
            </a:r>
            <a:endParaRPr lang="en-US" altLang="en-US" sz="2000" dirty="0">
              <a:latin typeface="Courier New" charset="0"/>
              <a:ea typeface="Courier New" charset="0"/>
              <a:cs typeface="Courier New" charset="0"/>
            </a:endParaRPr>
          </a:p>
          <a:p>
            <a:pPr eaLnBrk="1" hangingPunct="1">
              <a:lnSpc>
                <a:spcPct val="150000"/>
              </a:lnSpc>
            </a:pPr>
            <a:endParaRPr lang="en-US" altLang="en-US" sz="2000" dirty="0">
              <a:latin typeface="Courier New" charset="0"/>
              <a:ea typeface="Courier New" charset="0"/>
              <a:cs typeface="Courier New"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bar-chart :: (t :: Table, label-col :: String, data-col :: String) -&gt; Image</a:t>
            </a:r>
          </a:p>
          <a:p>
            <a:pPr eaLnBrk="1" hangingPunct="1">
              <a:lnSpc>
                <a:spcPct val="150000"/>
              </a:lnSpc>
            </a:pPr>
            <a:r>
              <a:rPr lang="en-US" altLang="en-US" sz="2000" dirty="0">
                <a:latin typeface="Helvetica" charset="0"/>
                <a:ea typeface="ＭＳ Ｐゴシック" charset="-128"/>
                <a:cs typeface="Courier New" charset="0"/>
              </a:rPr>
              <a:t>What kinds of columns can we use for labels and data?</a:t>
            </a:r>
            <a:endParaRPr lang="en-US" altLang="en-US" sz="2000" dirty="0">
              <a:latin typeface="Courier New" charset="0"/>
              <a:ea typeface="Courier New" charset="0"/>
              <a:cs typeface="Courier New" charset="0"/>
            </a:endParaRPr>
          </a:p>
          <a:p>
            <a:pPr marL="0" indent="0" eaLnBrk="1" hangingPunct="1">
              <a:lnSpc>
                <a:spcPct val="150000"/>
              </a:lnSpc>
              <a:buNone/>
            </a:pPr>
            <a:endParaRPr lang="en-US" altLang="en-US" sz="20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fade">
                                      <p:cBhvr>
                                        <p:cTn id="3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pitchFamily="2" charset="0"/>
                <a:ea typeface="Courier New" charset="0"/>
                <a:cs typeface="Courier New" charset="0"/>
              </a:rPr>
              <a:t>Row and Column Lookups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Row from a Table…</a:t>
            </a: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&lt;Table&gt;.row-n :: (index :: Number) </a:t>
            </a:r>
            <a:r>
              <a:rPr lang="en-US" altLang="en-US" sz="2000" dirty="0">
                <a:solidFill>
                  <a:schemeClr val="accent1"/>
                </a:solidFill>
                <a:latin typeface="Helvetica" charset="0"/>
                <a:ea typeface="ＭＳ Ｐゴシック" charset="-128"/>
                <a:cs typeface="Helvetica" charset="0"/>
                <a:sym typeface="Wingdings"/>
              </a:rPr>
              <a:t> </a:t>
            </a:r>
            <a:r>
              <a:rPr lang="en-US" altLang="en-US" sz="2000" dirty="0">
                <a:solidFill>
                  <a:schemeClr val="accent1"/>
                </a:solidFill>
                <a:latin typeface="Helvetica" charset="0"/>
                <a:ea typeface="ＭＳ Ｐゴシック" charset="-128"/>
                <a:cs typeface="Helvetica" charset="0"/>
              </a:rPr>
              <a:t>Row</a:t>
            </a:r>
          </a:p>
          <a:p>
            <a:pPr eaLnBrk="1" hangingPunct="1">
              <a:lnSpc>
                <a:spcPct val="150000"/>
              </a:lnSpc>
            </a:pPr>
            <a:r>
              <a:rPr lang="en-US" altLang="en-US" sz="2000" dirty="0">
                <a:latin typeface="Helvetica" charset="0"/>
                <a:ea typeface="ＭＳ Ｐゴシック" charset="-128"/>
                <a:cs typeface="Helvetica" charset="0"/>
              </a:rPr>
              <a:t>Index starts at zero, </a:t>
            </a:r>
            <a:r>
              <a:rPr lang="en-US" altLang="en-US" sz="2000" i="1" dirty="0">
                <a:latin typeface="Helvetica" charset="0"/>
                <a:ea typeface="ＭＳ Ｐゴシック" charset="-128"/>
                <a:cs typeface="Helvetica" charset="0"/>
              </a:rPr>
              <a:t>not one!</a:t>
            </a:r>
            <a:endParaRPr lang="en-US" altLang="en-US" sz="2000" dirty="0">
              <a:latin typeface="Helvetica" charset="0"/>
              <a:ea typeface="ＭＳ Ｐゴシック" charset="-128"/>
              <a:cs typeface="Helvetica" charset="0"/>
            </a:endParaRPr>
          </a:p>
          <a:p>
            <a:pPr marL="0" indent="0" eaLnBrk="1" hangingPunct="1">
              <a:lnSpc>
                <a:spcPct val="150000"/>
              </a:lnSpc>
              <a:buNone/>
            </a:pPr>
            <a:endParaRPr lang="en-US" altLang="en-US" sz="2000" b="1" dirty="0">
              <a:solidFill>
                <a:schemeClr val="bg1"/>
              </a:solidFill>
              <a:latin typeface="Helvetica" charset="0"/>
              <a:ea typeface="ＭＳ Ｐゴシック" charset="-128"/>
              <a:cs typeface="Helvetica" charset="0"/>
            </a:endParaRPr>
          </a:p>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Column from a Row…</a:t>
            </a:r>
            <a:endParaRPr lang="en-US" altLang="en-US" sz="2000"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animals-</a:t>
            </a:r>
            <a:r>
              <a:rPr lang="en-US" altLang="en-US" sz="2000" dirty="0" err="1">
                <a:solidFill>
                  <a:schemeClr val="accent1"/>
                </a:solidFill>
                <a:latin typeface="Helvetica" charset="0"/>
                <a:ea typeface="ＭＳ Ｐゴシック" charset="-128"/>
                <a:cs typeface="Helvetica" charset="0"/>
              </a:rPr>
              <a:t>table.row</a:t>
            </a:r>
            <a:r>
              <a:rPr lang="en-US" altLang="en-US" sz="2000" dirty="0">
                <a:solidFill>
                  <a:schemeClr val="accent1"/>
                </a:solidFill>
                <a:latin typeface="Helvetica" charset="0"/>
                <a:ea typeface="ＭＳ Ｐゴシック" charset="-128"/>
                <a:cs typeface="Helvetica" charset="0"/>
              </a:rPr>
              <a:t>-n(3)[“species”]</a:t>
            </a:r>
          </a:p>
          <a:p>
            <a:pPr eaLnBrk="1" hangingPunct="1">
              <a:lnSpc>
                <a:spcPct val="150000"/>
              </a:lnSpc>
            </a:pPr>
            <a:r>
              <a:rPr lang="en-US" altLang="en-US" sz="2000" dirty="0">
                <a:latin typeface="Helvetica" charset="0"/>
                <a:ea typeface="ＭＳ Ｐゴシック" charset="-128"/>
                <a:cs typeface="Helvetica" charset="0"/>
              </a:rPr>
              <a:t>Access values of a row using the column name</a:t>
            </a:r>
          </a:p>
          <a:p>
            <a:pPr eaLnBrk="1" hangingPunct="1">
              <a:lnSpc>
                <a:spcPct val="150000"/>
              </a:lnSpc>
            </a:pPr>
            <a:r>
              <a:rPr lang="en-US" altLang="en-US" sz="2000" dirty="0">
                <a:latin typeface="Helvetica" charset="0"/>
                <a:ea typeface="ＭＳ Ｐゴシック" charset="-128"/>
                <a:cs typeface="Helvetica" charset="0"/>
              </a:rPr>
              <a:t>Complete Page 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4" name="Rectangle 3"/>
          <p:cNvSpPr>
            <a:spLocks noChangeArrowheads="1"/>
          </p:cNvSpPr>
          <p:nvPr/>
        </p:nvSpPr>
        <p:spPr bwMode="auto">
          <a:xfrm>
            <a:off x="304800" y="1819275"/>
            <a:ext cx="8610600" cy="293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Animals spreadsheet</a:t>
            </a:r>
            <a:endParaRPr lang="en-US" altLang="en-US" sz="2400" dirty="0">
              <a:latin typeface="Arial" charset="0"/>
              <a:ea typeface="Arial" charset="0"/>
              <a:cs typeface="Arial" charset="0"/>
            </a:endParaRPr>
          </a:p>
          <a:p>
            <a:pPr marL="1085850" lvl="1" indent="-342900" eaLnBrk="1" hangingPunct="1">
              <a:spcAft>
                <a:spcPts val="1800"/>
              </a:spcAft>
              <a:buClr>
                <a:srgbClr val="4C4C4C"/>
              </a:buClr>
              <a:buSzTx/>
            </a:pPr>
            <a:r>
              <a:rPr lang="en-US" altLang="en-US" sz="2000" dirty="0">
                <a:latin typeface="Arial" charset="0"/>
                <a:ea typeface="Arial" charset="0"/>
                <a:cs typeface="Arial" charset="0"/>
              </a:rPr>
              <a:t>What do you </a:t>
            </a:r>
            <a:r>
              <a:rPr lang="en-US" altLang="en-US" sz="2000" b="1" dirty="0">
                <a:latin typeface="Arial" charset="0"/>
                <a:ea typeface="Arial" charset="0"/>
                <a:cs typeface="Arial" charset="0"/>
              </a:rPr>
              <a:t>Notice?</a:t>
            </a:r>
          </a:p>
          <a:p>
            <a:pPr marL="1085850" lvl="1" indent="-342900" eaLnBrk="1" hangingPunct="1">
              <a:spcAft>
                <a:spcPts val="1800"/>
              </a:spcAft>
              <a:buClr>
                <a:srgbClr val="4C4C4C"/>
              </a:buClr>
              <a:buSzTx/>
            </a:pPr>
            <a:r>
              <a:rPr lang="en-US" altLang="en-US" sz="2000" dirty="0">
                <a:latin typeface="Arial" charset="0"/>
                <a:ea typeface="Arial" charset="0"/>
                <a:cs typeface="Arial" charset="0"/>
              </a:rPr>
              <a:t>What do you </a:t>
            </a:r>
            <a:r>
              <a:rPr lang="en-US" altLang="en-US" sz="2000" b="1" dirty="0">
                <a:latin typeface="Arial" charset="0"/>
                <a:ea typeface="Arial" charset="0"/>
                <a:cs typeface="Arial" charset="0"/>
              </a:rPr>
              <a:t>Wonder?</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Describe this dataset on Page 9</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5280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4" name="Rectangle 3"/>
          <p:cNvSpPr>
            <a:spLocks noChangeArrowheads="1"/>
          </p:cNvSpPr>
          <p:nvPr/>
        </p:nvSpPr>
        <p:spPr bwMode="auto">
          <a:xfrm>
            <a:off x="304800" y="1676400"/>
            <a:ext cx="861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Open the </a:t>
            </a:r>
            <a:r>
              <a:rPr lang="en-US" altLang="en-US" sz="2200" dirty="0">
                <a:latin typeface="Arial" charset="0"/>
                <a:ea typeface="Arial" charset="0"/>
                <a:cs typeface="Arial" charset="0"/>
                <a:hlinkClick r:id="rId2"/>
              </a:rPr>
              <a:t>Animals Starter File</a:t>
            </a:r>
            <a:r>
              <a:rPr lang="en-US" altLang="en-US" sz="2200" dirty="0">
                <a:latin typeface="Arial" charset="0"/>
                <a:ea typeface="Arial" charset="0"/>
                <a:cs typeface="Arial" charset="0"/>
              </a:rPr>
              <a:t>, save a copy, &amp; click “Run”</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Rectangle 4"/>
          <p:cNvSpPr/>
          <p:nvPr/>
        </p:nvSpPr>
        <p:spPr>
          <a:xfrm>
            <a:off x="304800" y="2133600"/>
            <a:ext cx="8686800" cy="3231654"/>
          </a:xfrm>
          <a:prstGeom prst="rect">
            <a:avLst/>
          </a:prstGeom>
        </p:spPr>
        <p:txBody>
          <a:bodyPr wrap="square">
            <a:spAutoFit/>
          </a:bodyPr>
          <a:lstStyle/>
          <a:p>
            <a:r>
              <a:rPr lang="en-US" sz="1700" b="1" dirty="0">
                <a:solidFill>
                  <a:schemeClr val="accent1"/>
                </a:solidFill>
                <a:latin typeface="Courier New" charset="0"/>
                <a:ea typeface="Courier New" charset="0"/>
                <a:cs typeface="Courier New" charset="0"/>
              </a:rPr>
              <a:t>include </a:t>
            </a:r>
            <a:r>
              <a:rPr lang="en-US" sz="1700" dirty="0" err="1">
                <a:solidFill>
                  <a:schemeClr val="accent1"/>
                </a:solidFill>
                <a:latin typeface="Courier New" charset="0"/>
                <a:ea typeface="Courier New" charset="0"/>
                <a:cs typeface="Courier New" charset="0"/>
              </a:rPr>
              <a:t>gdrive</a:t>
            </a:r>
            <a:r>
              <a:rPr lang="en-US" sz="1700" dirty="0">
                <a:solidFill>
                  <a:schemeClr val="accent1"/>
                </a:solidFill>
                <a:latin typeface="Courier New" charset="0"/>
                <a:ea typeface="Courier New" charset="0"/>
                <a:cs typeface="Courier New" charset="0"/>
              </a:rPr>
              <a:t>-sheets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tables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image</a:t>
            </a:r>
          </a:p>
          <a:p>
            <a:endParaRPr lang="en-US" sz="1700" dirty="0">
              <a:solidFill>
                <a:schemeClr val="accent1"/>
              </a:solidFill>
              <a:latin typeface="Courier New" charset="0"/>
              <a:ea typeface="Courier New" charset="0"/>
              <a:cs typeface="Courier New" charset="0"/>
            </a:endParaRPr>
          </a:p>
          <a:p>
            <a:r>
              <a:rPr lang="en-US" sz="1700" dirty="0">
                <a:solidFill>
                  <a:schemeClr val="accent6">
                    <a:lumMod val="75000"/>
                  </a:schemeClr>
                </a:solidFill>
                <a:latin typeface="Courier New" charset="0"/>
                <a:ea typeface="Courier New" charset="0"/>
                <a:cs typeface="Courier New" charset="0"/>
              </a:rPr>
              <a:t># load the file</a:t>
            </a:r>
          </a:p>
          <a:p>
            <a:r>
              <a:rPr lang="en-US" sz="1700" dirty="0">
                <a:solidFill>
                  <a:schemeClr val="accent1"/>
                </a:solidFill>
                <a:latin typeface="Courier New" charset="0"/>
                <a:ea typeface="Courier New" charset="0"/>
                <a:cs typeface="Courier New" charset="0"/>
              </a:rPr>
              <a:t>shelter-sheet = load-spreadsheet("19m1bUCQo3fCzmSEmWMjTfnmsNIMqiByLytHE0JYtnQM")</a:t>
            </a:r>
          </a:p>
          <a:p>
            <a:endParaRPr lang="en-US" sz="1700" dirty="0">
              <a:solidFill>
                <a:schemeClr val="accent1"/>
              </a:solidFill>
              <a:latin typeface="Courier New" charset="0"/>
              <a:ea typeface="Courier New" charset="0"/>
              <a:cs typeface="Courier New" charset="0"/>
            </a:endParaRPr>
          </a:p>
          <a:p>
            <a:r>
              <a:rPr lang="en-US" sz="1700" dirty="0">
                <a:solidFill>
                  <a:schemeClr val="accent6"/>
                </a:solidFill>
                <a:latin typeface="Courier New" charset="0"/>
                <a:ea typeface="Courier New" charset="0"/>
                <a:cs typeface="Courier New" charset="0"/>
              </a:rPr>
              <a:t># load the 'pets' sheet as a table called animals</a:t>
            </a:r>
          </a:p>
          <a:p>
            <a:r>
              <a:rPr lang="en-US" sz="1700" dirty="0">
                <a:solidFill>
                  <a:schemeClr val="accent1"/>
                </a:solidFill>
                <a:latin typeface="Courier New" charset="0"/>
                <a:ea typeface="Courier New" charset="0"/>
                <a:cs typeface="Courier New" charset="0"/>
              </a:rPr>
              <a:t>animals-table = </a:t>
            </a:r>
            <a:r>
              <a:rPr lang="en-US" sz="1700" b="1" dirty="0">
                <a:solidFill>
                  <a:schemeClr val="accent1"/>
                </a:solidFill>
                <a:latin typeface="Courier New" charset="0"/>
                <a:ea typeface="Courier New" charset="0"/>
                <a:cs typeface="Courier New" charset="0"/>
              </a:rPr>
              <a:t>load-table: </a:t>
            </a:r>
            <a:r>
              <a:rPr lang="en-US" sz="1700" dirty="0">
                <a:solidFill>
                  <a:schemeClr val="accent1"/>
                </a:solidFill>
                <a:latin typeface="Courier New" charset="0"/>
                <a:ea typeface="Courier New" charset="0"/>
                <a:cs typeface="Courier New" charset="0"/>
              </a:rPr>
              <a:t>name, species, age, fixed, legs</a:t>
            </a:r>
          </a:p>
          <a:p>
            <a:r>
              <a:rPr lang="en-US" sz="1700" dirty="0">
                <a:solidFill>
                  <a:schemeClr val="accent1"/>
                </a:solidFill>
                <a:latin typeface="Courier New" charset="0"/>
                <a:ea typeface="Courier New" charset="0"/>
                <a:cs typeface="Courier New" charset="0"/>
              </a:rPr>
              <a:t>  </a:t>
            </a:r>
            <a:r>
              <a:rPr lang="en-US" sz="1700" b="1" dirty="0">
                <a:solidFill>
                  <a:schemeClr val="accent1"/>
                </a:solidFill>
                <a:latin typeface="Courier New" charset="0"/>
                <a:ea typeface="Courier New" charset="0"/>
                <a:cs typeface="Courier New" charset="0"/>
              </a:rPr>
              <a:t>source:</a:t>
            </a:r>
            <a:r>
              <a:rPr lang="en-US" sz="1700" dirty="0">
                <a:solidFill>
                  <a:schemeClr val="accent1"/>
                </a:solidFill>
                <a:latin typeface="Courier New" charset="0"/>
                <a:ea typeface="Courier New" charset="0"/>
                <a:cs typeface="Courier New" charset="0"/>
              </a:rPr>
              <a:t> shelter-</a:t>
            </a:r>
            <a:r>
              <a:rPr lang="en-US" sz="1700" dirty="0" err="1">
                <a:solidFill>
                  <a:schemeClr val="accent1"/>
                </a:solidFill>
                <a:latin typeface="Courier New" charset="0"/>
                <a:ea typeface="Courier New" charset="0"/>
                <a:cs typeface="Courier New" charset="0"/>
              </a:rPr>
              <a:t>sheet.sheet</a:t>
            </a:r>
            <a:r>
              <a:rPr lang="en-US" sz="1700" dirty="0">
                <a:solidFill>
                  <a:schemeClr val="accent1"/>
                </a:solidFill>
                <a:latin typeface="Courier New" charset="0"/>
                <a:ea typeface="Courier New" charset="0"/>
                <a:cs typeface="Courier New" charset="0"/>
              </a:rPr>
              <a:t>-by-name("pets", true)</a:t>
            </a:r>
            <a:br>
              <a:rPr lang="en-US" sz="1700" dirty="0">
                <a:solidFill>
                  <a:schemeClr val="accent1"/>
                </a:solidFill>
                <a:latin typeface="Courier New" charset="0"/>
                <a:ea typeface="Courier New" charset="0"/>
                <a:cs typeface="Courier New" charset="0"/>
              </a:rPr>
            </a:br>
            <a:r>
              <a:rPr lang="en-US" sz="1700" b="1" dirty="0">
                <a:solidFill>
                  <a:schemeClr val="accent1"/>
                </a:solidFill>
                <a:latin typeface="Courier New" charset="0"/>
                <a:ea typeface="Courier New" charset="0"/>
                <a:cs typeface="Courier New" charset="0"/>
              </a:rPr>
              <a:t>end</a:t>
            </a:r>
          </a:p>
        </p:txBody>
      </p:sp>
    </p:spTree>
    <p:extLst>
      <p:ext uri="{BB962C8B-B14F-4D97-AF65-F5344CB8AC3E}">
        <p14:creationId xmlns:p14="http://schemas.microsoft.com/office/powerpoint/2010/main" val="414584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a:xfrm>
            <a:off x="304800" y="1722438"/>
            <a:ext cx="8686800" cy="4525962"/>
          </a:xfrm>
        </p:spPr>
        <p:txBody>
          <a:bodyPr/>
          <a:lstStyle/>
          <a:p>
            <a:pPr fontAlgn="ctr">
              <a:lnSpc>
                <a:spcPct val="150000"/>
              </a:lnSpc>
            </a:pPr>
            <a:r>
              <a:rPr lang="en-US" altLang="en-US" sz="2200" dirty="0"/>
              <a:t>Type </a:t>
            </a:r>
            <a:r>
              <a:rPr lang="en-US" altLang="en-US" sz="2200" dirty="0">
                <a:latin typeface="Courier New" charset="0"/>
                <a:ea typeface="Courier New" charset="0"/>
                <a:cs typeface="Courier New" charset="0"/>
              </a:rPr>
              <a:t>animals-table</a:t>
            </a:r>
            <a:r>
              <a:rPr lang="en-US" altLang="en-US" sz="2200" dirty="0"/>
              <a:t> into the Interactions Area</a:t>
            </a:r>
          </a:p>
          <a:p>
            <a:pPr fontAlgn="ctr">
              <a:lnSpc>
                <a:spcPct val="150000"/>
              </a:lnSpc>
            </a:pPr>
            <a:r>
              <a:rPr lang="en-US" altLang="en-US" sz="2200" dirty="0"/>
              <a:t>How could you get the first row from this table? The second?</a:t>
            </a:r>
          </a:p>
          <a:p>
            <a:pPr fontAlgn="ctr">
              <a:lnSpc>
                <a:spcPct val="150000"/>
              </a:lnSpc>
            </a:pPr>
            <a:r>
              <a:rPr lang="en-US" altLang="en-US" sz="2200" dirty="0"/>
              <a:t>How could you get the “legs” column from one of those rows?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16986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order-by</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sz="2000" spc="-200" dirty="0">
                <a:solidFill>
                  <a:schemeClr val="accent1"/>
                </a:solidFill>
                <a:latin typeface="Courier New" charset="0"/>
                <a:ea typeface="Courier New" charset="0"/>
                <a:cs typeface="Courier New" charset="0"/>
              </a:rPr>
              <a:t># &lt;Table&gt;.order-by :: (col :: String, ascending :: Boolean)</a:t>
            </a:r>
            <a:r>
              <a:rPr lang="en-US" sz="2000" spc="-200" dirty="0">
                <a:solidFill>
                  <a:schemeClr val="accent1"/>
                </a:solidFill>
                <a:latin typeface="Courier New" charset="0"/>
                <a:ea typeface="Courier New" charset="0"/>
                <a:cs typeface="Courier New" charset="0"/>
                <a:sym typeface="Wingdings"/>
              </a:rPr>
              <a:t></a:t>
            </a:r>
            <a:r>
              <a:rPr lang="en-US" sz="2000" spc="-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a:t>
            </a:r>
            <a:r>
              <a:rPr lang="en-US" sz="2000" b="1" dirty="0" err="1">
                <a:solidFill>
                  <a:schemeClr val="accent1"/>
                </a:solidFill>
                <a:latin typeface="Courier New" charset="0"/>
                <a:ea typeface="Courier New" charset="0"/>
                <a:cs typeface="Courier New" charset="0"/>
              </a:rPr>
              <a:t>.order</a:t>
            </a:r>
            <a:r>
              <a:rPr lang="en-US" sz="2000" b="1" dirty="0">
                <a:solidFill>
                  <a:schemeClr val="accent1"/>
                </a:solidFill>
                <a:latin typeface="Courier New" charset="0"/>
                <a:ea typeface="Courier New" charset="0"/>
                <a:cs typeface="Courier New" charset="0"/>
              </a:rPr>
              <a:t>-by</a:t>
            </a:r>
            <a:r>
              <a:rPr lang="en-US" sz="2000" dirty="0">
                <a:solidFill>
                  <a:schemeClr val="accent1"/>
                </a:solidFill>
                <a:latin typeface="Courier New" charset="0"/>
                <a:ea typeface="Courier New" charset="0"/>
                <a:cs typeface="Courier New" charset="0"/>
              </a:rPr>
              <a:t>("species", true)</a:t>
            </a:r>
          </a:p>
          <a:p>
            <a:pPr fontAlgn="ctr">
              <a:lnSpc>
                <a:spcPct val="150000"/>
              </a:lnSpc>
            </a:pPr>
            <a:r>
              <a:rPr lang="en-US" altLang="en-US" dirty="0"/>
              <a:t>Order this table by age, from oldest-to-youngest</a:t>
            </a:r>
            <a:endParaRPr lang="en-US" altLang="en-US" b="1" dirty="0"/>
          </a:p>
          <a:p>
            <a:pPr fontAlgn="ctr">
              <a:lnSpc>
                <a:spcPct val="150000"/>
              </a:lnSpc>
            </a:pPr>
            <a:r>
              <a:rPr lang="en-US" altLang="en-US" dirty="0"/>
              <a:t>Make at least one pie and bar chart using this table</a:t>
            </a:r>
          </a:p>
          <a:p>
            <a:pPr fontAlgn="ctr">
              <a:lnSpc>
                <a:spcPct val="150000"/>
              </a:lnSpc>
            </a:pPr>
            <a:endParaRPr lang="en-US" dirty="0"/>
          </a:p>
          <a:p>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5495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x = 4</a:t>
            </a:r>
          </a:p>
          <a:p>
            <a:pPr marL="0" indent="0">
              <a:buNone/>
            </a:pPr>
            <a:r>
              <a:rPr lang="en-US" sz="2600" b="1" dirty="0" err="1"/>
              <a:t>Pyret</a:t>
            </a:r>
            <a:r>
              <a:rPr lang="en-US" sz="2600" b="1" dirty="0"/>
              <a:t>:</a:t>
            </a:r>
            <a:r>
              <a:rPr lang="en-US" sz="2100" dirty="0">
                <a:solidFill>
                  <a:schemeClr val="accent1"/>
                </a:solidFill>
                <a:latin typeface="Courier New" charset="0"/>
                <a:cs typeface="Courier New" charset="0"/>
              </a:rPr>
              <a:t> </a:t>
            </a:r>
            <a:r>
              <a:rPr lang="en-US" sz="2100" dirty="0">
                <a:solidFill>
                  <a:schemeClr val="accent1"/>
                </a:solidFill>
                <a:latin typeface="Courier New" charset="0"/>
                <a:ea typeface="Courier New" charset="0"/>
                <a:cs typeface="Courier New" charset="0"/>
              </a:rPr>
              <a:t>x = 4</a:t>
            </a:r>
          </a:p>
          <a:p>
            <a:pPr marL="0" indent="0">
              <a:buNone/>
            </a:pPr>
            <a:r>
              <a:rPr lang="en-US" sz="2100" dirty="0">
                <a:solidFill>
                  <a:schemeClr val="accent1"/>
                </a:solidFill>
                <a:latin typeface="Courier New" charset="0"/>
                <a:ea typeface="Courier New" charset="0"/>
                <a:cs typeface="Courier New" charset="0"/>
              </a:rPr>
              <a:t>name = “Nancy”</a:t>
            </a:r>
          </a:p>
          <a:p>
            <a:pPr marL="0" indent="0">
              <a:buNone/>
            </a:pPr>
            <a:r>
              <a:rPr lang="en-US" sz="2100" dirty="0" err="1">
                <a:solidFill>
                  <a:schemeClr val="accent1"/>
                </a:solidFill>
                <a:latin typeface="Courier New" charset="0"/>
                <a:ea typeface="Courier New" charset="0"/>
                <a:cs typeface="Courier New" charset="0"/>
              </a:rPr>
              <a:t>img</a:t>
            </a:r>
            <a:r>
              <a:rPr lang="en-US" sz="2100" dirty="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dirty="0"/>
              <a:t>Define some values for different types!</a:t>
            </a:r>
          </a:p>
          <a:p>
            <a:pPr marL="0" indent="0">
              <a:buNone/>
            </a:pPr>
            <a:r>
              <a:rPr lang="en-US" sz="2100" dirty="0" err="1">
                <a:solidFill>
                  <a:schemeClr val="accent1"/>
                </a:solidFill>
                <a:latin typeface="Courier New" charset="0"/>
                <a:ea typeface="Courier New" charset="0"/>
                <a:cs typeface="Courier New" charset="0"/>
              </a:rPr>
              <a:t>animalA</a:t>
            </a:r>
            <a:r>
              <a:rPr lang="en-US" sz="2100" dirty="0">
                <a:solidFill>
                  <a:schemeClr val="accent1"/>
                </a:solidFill>
                <a:latin typeface="Courier New" charset="0"/>
                <a:ea typeface="Courier New" charset="0"/>
                <a:cs typeface="Courier New" charset="0"/>
              </a:rPr>
              <a:t> = animals-</a:t>
            </a:r>
            <a:r>
              <a:rPr lang="en-US" sz="2100" dirty="0" err="1">
                <a:solidFill>
                  <a:schemeClr val="accent1"/>
                </a:solidFill>
                <a:latin typeface="Courier New" charset="0"/>
                <a:ea typeface="Courier New" charset="0"/>
                <a:cs typeface="Courier New" charset="0"/>
              </a:rPr>
              <a:t>table.row</a:t>
            </a:r>
            <a:r>
              <a:rPr lang="en-US" sz="2100" dirty="0">
                <a:solidFill>
                  <a:schemeClr val="accent1"/>
                </a:solidFill>
                <a:latin typeface="Courier New" charset="0"/>
                <a:ea typeface="Courier New" charset="0"/>
                <a:cs typeface="Courier New" charset="0"/>
              </a:rPr>
              <a:t>-n(3)</a:t>
            </a:r>
          </a:p>
          <a:p>
            <a:pPr marL="0" indent="0">
              <a:buNone/>
            </a:pPr>
            <a:r>
              <a:rPr lang="en-US" sz="2100" dirty="0" err="1">
                <a:solidFill>
                  <a:schemeClr val="accent1"/>
                </a:solidFill>
                <a:latin typeface="Courier New" charset="0"/>
                <a:ea typeface="Courier New" charset="0"/>
                <a:cs typeface="Courier New" charset="0"/>
              </a:rPr>
              <a:t>animalB</a:t>
            </a:r>
            <a:r>
              <a:rPr lang="en-US" sz="2100" dirty="0">
                <a:solidFill>
                  <a:schemeClr val="accent1"/>
                </a:solidFill>
                <a:latin typeface="Courier New" charset="0"/>
                <a:ea typeface="Courier New" charset="0"/>
                <a:cs typeface="Courier New" charset="0"/>
              </a:rPr>
              <a:t> = …?</a:t>
            </a:r>
          </a:p>
          <a:p>
            <a:pPr marL="0" indent="0">
              <a:buNone/>
            </a:pPr>
            <a:endParaRPr lang="en-US" sz="2400" dirty="0"/>
          </a:p>
          <a:p>
            <a:pPr marL="0" indent="0">
              <a:buNone/>
            </a:pPr>
            <a:r>
              <a:rPr lang="en-US" sz="2400" dirty="0"/>
              <a:t>Define two new animals, using the appropriate names</a:t>
            </a:r>
          </a:p>
          <a:p>
            <a:pPr marL="0" indent="0">
              <a:buNone/>
            </a:pPr>
            <a:endParaRPr lang="en-US" sz="2100" dirty="0">
              <a:solidFill>
                <a:schemeClr val="accent1"/>
              </a:solidFill>
              <a:latin typeface="Courier New" charset="0"/>
              <a:ea typeface="Courier New" charset="0"/>
              <a:cs typeface="Courier New" charset="0"/>
            </a:endParaRPr>
          </a:p>
          <a:p>
            <a:pPr marL="0" indent="0">
              <a:buNone/>
            </a:pPr>
            <a:endParaRPr lang="en-US" sz="2600" dirty="0"/>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i="1" dirty="0"/>
              <a:t>Data Science is the New Hotness™ </a:t>
            </a:r>
          </a:p>
          <a:p>
            <a:pPr marL="0" indent="0">
              <a:buNone/>
            </a:pPr>
            <a:endParaRPr lang="en-US" b="1" dirty="0"/>
          </a:p>
          <a:p>
            <a:pPr marL="0" indent="0">
              <a:buNone/>
            </a:pPr>
            <a:r>
              <a:rPr lang="en-US" b="1" dirty="0"/>
              <a:t>Principle 1:</a:t>
            </a:r>
            <a:r>
              <a:rPr lang="en-US" dirty="0"/>
              <a:t> It should be </a:t>
            </a:r>
            <a:r>
              <a:rPr lang="en-US" i="1" dirty="0"/>
              <a:t>authentic</a:t>
            </a:r>
            <a:endParaRPr lang="en-US" i="1" dirty="0">
              <a:solidFill>
                <a:schemeClr val="accent1"/>
              </a:solidFill>
            </a:endParaRPr>
          </a:p>
          <a:p>
            <a:pPr lvl="1"/>
            <a:r>
              <a:rPr lang="en-US" i="1" dirty="0"/>
              <a:t>Use real, messy data</a:t>
            </a:r>
          </a:p>
          <a:p>
            <a:pPr lvl="1"/>
            <a:r>
              <a:rPr lang="en-US" i="1" dirty="0"/>
              <a:t>Separate analysis from data</a:t>
            </a:r>
            <a:endParaRPr lang="en-US" b="1" dirty="0"/>
          </a:p>
          <a:p>
            <a:pPr lvl="1"/>
            <a:r>
              <a:rPr lang="en-US" i="1" dirty="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a:p>
            <a:pPr marL="914400" lvl="1" indent="-514350"/>
            <a:r>
              <a:rPr lang="en-US" i="1" dirty="0"/>
              <a:t>Python + PANDAS?</a:t>
            </a:r>
          </a:p>
        </p:txBody>
      </p:sp>
      <p:sp>
        <p:nvSpPr>
          <p:cNvPr id="6" name="Rectangle 5"/>
          <p:cNvSpPr/>
          <p:nvPr/>
        </p:nvSpPr>
        <p:spPr>
          <a:xfrm>
            <a:off x="1371600" y="4343400"/>
            <a:ext cx="4572000" cy="307777"/>
          </a:xfrm>
          <a:prstGeom prst="rect">
            <a:avLst/>
          </a:prstGeom>
        </p:spPr>
        <p:txBody>
          <a:bodyPr>
            <a:spAutoFit/>
          </a:bodyPr>
          <a:lstStyle/>
          <a:p>
            <a:r>
              <a:rPr lang="en-US" sz="1400" b="1" dirty="0">
                <a:solidFill>
                  <a:schemeClr val="accent1"/>
                </a:solidFill>
              </a:rPr>
              <a:t>Link:</a:t>
            </a:r>
            <a:r>
              <a:rPr lang="en-US" sz="1400" dirty="0">
                <a:solidFill>
                  <a:schemeClr val="accent1"/>
                </a:solidFill>
              </a:rPr>
              <a:t> https://</a:t>
            </a:r>
            <a:r>
              <a:rPr lang="en-US" sz="1400" dirty="0" err="1">
                <a:solidFill>
                  <a:schemeClr val="accent1"/>
                </a:solidFill>
              </a:rPr>
              <a:t>www.jessesadler.com</a:t>
            </a:r>
            <a:r>
              <a:rPr lang="en-US" sz="1400" dirty="0">
                <a:solidFill>
                  <a:schemeClr val="accent1"/>
                </a:solidFill>
              </a:rPr>
              <a:t>/post/excel-vs-r/</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767"/>
            <a:ext cx="9750093" cy="6831496"/>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xEl>
                                              <p:pRg st="10" end="10"/>
                                            </p:txEl>
                                          </p:spTgt>
                                        </p:tgtEl>
                                        <p:attrNameLst>
                                          <p:attrName>style.visibility</p:attrName>
                                        </p:attrNameLst>
                                      </p:cBhvr>
                                      <p:to>
                                        <p:strVal val="visible"/>
                                      </p:to>
                                    </p:set>
                                    <p:animEffect transition="in" filter="fade">
                                      <p:cBhvr>
                                        <p:cTn id="5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b="1" dirty="0"/>
              <a:t>Lookup questions</a:t>
            </a:r>
            <a:r>
              <a:rPr lang="en-US" sz="2200" dirty="0"/>
              <a:t> - Answered simply by looking up a particular value in the table and reading it out. Once you find the value, you’re done! Examples: </a:t>
            </a:r>
            <a:r>
              <a:rPr lang="en-US" sz="2200" i="1" dirty="0"/>
              <a:t>“is Sunflower fixed?”</a:t>
            </a:r>
            <a:endParaRPr lang="en-US" sz="2200" dirty="0"/>
          </a:p>
          <a:p>
            <a:pPr fontAlgn="ctr"/>
            <a:endParaRPr lang="en-US" sz="2200" dirty="0"/>
          </a:p>
          <a:p>
            <a:pPr fontAlgn="ctr"/>
            <a:r>
              <a:rPr lang="en-US" sz="2200" b="1" dirty="0"/>
              <a:t>Compute questions</a:t>
            </a:r>
            <a:r>
              <a:rPr lang="en-US" sz="2200" dirty="0"/>
              <a:t> - Answered by computing an answer across an entire row or column. Examples: </a:t>
            </a:r>
            <a:r>
              <a:rPr lang="en-US" sz="2200" i="1" dirty="0"/>
              <a:t>"what is the heaviest animal?" or "What is the average age of animals at the shelter?".</a:t>
            </a:r>
          </a:p>
          <a:p>
            <a:pPr fontAlgn="ctr"/>
            <a:endParaRPr lang="en-US" sz="2200" dirty="0"/>
          </a:p>
          <a:p>
            <a:pPr fontAlgn="ctr"/>
            <a:r>
              <a:rPr lang="en-US" sz="2200" b="1" dirty="0"/>
              <a:t>Analyze questions</a:t>
            </a:r>
            <a:r>
              <a:rPr lang="en-US" sz="2200" dirty="0"/>
              <a:t> - Answered by looking for patterns and trends across </a:t>
            </a:r>
            <a:r>
              <a:rPr lang="en-US" sz="2200" i="1" dirty="0"/>
              <a:t>multiple</a:t>
            </a:r>
            <a:r>
              <a:rPr lang="en-US" sz="2200" dirty="0"/>
              <a:t> rows or columns. Examples: </a:t>
            </a:r>
            <a:r>
              <a:rPr lang="en-US" sz="2200" i="1" dirty="0"/>
              <a:t>"Do cats tend to be adopted faster than dogs?"</a:t>
            </a:r>
            <a:r>
              <a:rPr lang="en-US" sz="2200" dirty="0"/>
              <a:t> or </a:t>
            </a:r>
            <a:r>
              <a:rPr lang="en-US" sz="2200" i="1" dirty="0"/>
              <a:t>"Are older animals heavier than young ones?"</a:t>
            </a:r>
            <a:r>
              <a:rPr lang="en-US" sz="2200" dirty="0"/>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1074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dirty="0"/>
              <a:t>Pedagogy</a:t>
            </a:r>
          </a:p>
          <a:p>
            <a:pPr fontAlgn="ctr"/>
            <a:endParaRPr lang="en-US" sz="2200" dirty="0"/>
          </a:p>
          <a:p>
            <a:pPr fontAlgn="ctr"/>
            <a:r>
              <a:rPr lang="en-US" sz="2200" dirty="0"/>
              <a:t>Connecting to AP CSP Data</a:t>
            </a:r>
          </a:p>
          <a:p>
            <a:pPr fontAlgn="ctr"/>
            <a:endParaRPr lang="en-US" sz="2200" dirty="0"/>
          </a:p>
          <a:p>
            <a:pPr fontAlgn="ctr"/>
            <a:r>
              <a:rPr lang="en-US" sz="2200" dirty="0"/>
              <a:t>Look on the bottom of Page 9. What kinds of questions are these?</a:t>
            </a:r>
          </a:p>
          <a:p>
            <a:pPr fontAlgn="ctr"/>
            <a:endParaRPr lang="en-US" sz="2200" dirty="0"/>
          </a:p>
          <a:p>
            <a:pPr fontAlgn="ctr"/>
            <a:r>
              <a:rPr lang="en-US" sz="2200" dirty="0"/>
              <a:t>Practice using Lookups on Page 10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24573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3F07BE-542C-DE40-9EC1-328E0FF0A5B1}"/>
              </a:ext>
            </a:extLst>
          </p:cNvPr>
          <p:cNvPicPr>
            <a:picLocks noChangeAspect="1"/>
          </p:cNvPicPr>
          <p:nvPr/>
        </p:nvPicPr>
        <p:blipFill>
          <a:blip r:embed="rId3"/>
          <a:stretch>
            <a:fillRect/>
          </a:stretch>
        </p:blipFill>
        <p:spPr>
          <a:xfrm>
            <a:off x="67994" y="1744506"/>
            <a:ext cx="8898206" cy="4047881"/>
          </a:xfrm>
          <a:prstGeom prst="rect">
            <a:avLst/>
          </a:prstGeom>
        </p:spPr>
      </p:pic>
      <p:sp>
        <p:nvSpPr>
          <p:cNvPr id="2" name="Title 1"/>
          <p:cNvSpPr>
            <a:spLocks noGrp="1"/>
          </p:cNvSpPr>
          <p:nvPr>
            <p:ph type="title"/>
          </p:nvPr>
        </p:nvSpPr>
        <p:spPr>
          <a:xfrm>
            <a:off x="279400" y="47297"/>
            <a:ext cx="8686800" cy="838200"/>
          </a:xfrm>
        </p:spPr>
        <p:txBody>
          <a:bodyPr/>
          <a:lstStyle/>
          <a:p>
            <a:pPr>
              <a:defRPr/>
            </a:pPr>
            <a:r>
              <a:rPr lang="en-US" dirty="0"/>
              <a:t>Defining Functions</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 function called is-fixed, which looks up whether or not an animal is fixed</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fixed</a:t>
            </a:r>
          </a:p>
        </p:txBody>
      </p:sp>
      <p:sp>
        <p:nvSpPr>
          <p:cNvPr id="12" name="Rectangle 11"/>
          <p:cNvSpPr/>
          <p:nvPr/>
        </p:nvSpPr>
        <p:spPr>
          <a:xfrm>
            <a:off x="565428" y="1875732"/>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sp>
        <p:nvSpPr>
          <p:cNvPr id="14" name="Rectangle 13"/>
          <p:cNvSpPr/>
          <p:nvPr/>
        </p:nvSpPr>
        <p:spPr>
          <a:xfrm>
            <a:off x="5838472" y="3400813"/>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22958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6" name="Rectangle 25"/>
          <p:cNvSpPr/>
          <p:nvPr/>
        </p:nvSpPr>
        <p:spPr>
          <a:xfrm>
            <a:off x="5853641" y="4000500"/>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sp>
        <p:nvSpPr>
          <p:cNvPr id="27" name="Rectangle 26"/>
          <p:cNvSpPr/>
          <p:nvPr/>
        </p:nvSpPr>
        <p:spPr>
          <a:xfrm>
            <a:off x="838200" y="3994519"/>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grpSp>
        <p:nvGrpSpPr>
          <p:cNvPr id="33" name="Group 32"/>
          <p:cNvGrpSpPr/>
          <p:nvPr/>
        </p:nvGrpSpPr>
        <p:grpSpPr>
          <a:xfrm>
            <a:off x="2741427" y="33361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838472" y="4724400"/>
              <a:ext cx="126188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8951" y="1871316"/>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37" name="Rectangle 36"/>
          <p:cNvSpPr/>
          <p:nvPr/>
        </p:nvSpPr>
        <p:spPr>
          <a:xfrm>
            <a:off x="5750144" y="4713644"/>
            <a:ext cx="2492990"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animal[“fixed”]</a:t>
            </a:r>
            <a:endParaRPr lang="en-US" sz="2000" dirty="0">
              <a:latin typeface="Courier New" charset="0"/>
              <a:ea typeface="Courier New" charset="0"/>
              <a:cs typeface="Courier New" charset="0"/>
            </a:endParaRPr>
          </a:p>
        </p:txBody>
      </p:sp>
      <p:sp>
        <p:nvSpPr>
          <p:cNvPr id="4" name="Rectangle 3">
            <a:extLst>
              <a:ext uri="{FF2B5EF4-FFF2-40B4-BE49-F238E27FC236}">
                <a16:creationId xmlns:a16="http://schemas.microsoft.com/office/drawing/2014/main" id="{8A4B66D5-A650-D44D-BD53-C43A4684ED85}"/>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on your own!</a:t>
            </a:r>
          </a:p>
        </p:txBody>
      </p:sp>
    </p:spTree>
    <p:extLst>
      <p:ext uri="{BB962C8B-B14F-4D97-AF65-F5344CB8AC3E}">
        <p14:creationId xmlns:p14="http://schemas.microsoft.com/office/powerpoint/2010/main" val="271610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11111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77778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37C71A4-E3FB-D64B-822D-EEA97378D7CD}"/>
              </a:ext>
            </a:extLst>
          </p:cNvPr>
          <p:cNvPicPr>
            <a:picLocks noChangeAspect="1"/>
          </p:cNvPicPr>
          <p:nvPr/>
        </p:nvPicPr>
        <p:blipFill>
          <a:blip r:embed="rId3"/>
          <a:stretch>
            <a:fillRect/>
          </a:stretch>
        </p:blipFill>
        <p:spPr>
          <a:xfrm>
            <a:off x="67994" y="1744506"/>
            <a:ext cx="8898206" cy="4047881"/>
          </a:xfrm>
          <a:prstGeom prst="rect">
            <a:avLst/>
          </a:prstGeom>
        </p:spPr>
      </p:pic>
      <p:sp>
        <p:nvSpPr>
          <p:cNvPr id="14" name="Rectangle 13"/>
          <p:cNvSpPr/>
          <p:nvPr/>
        </p:nvSpPr>
        <p:spPr>
          <a:xfrm>
            <a:off x="4584128" y="3400813"/>
            <a:ext cx="4347068"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26" name="Rectangle 25"/>
          <p:cNvSpPr/>
          <p:nvPr/>
        </p:nvSpPr>
        <p:spPr>
          <a:xfrm>
            <a:off x="4599297" y="4000500"/>
            <a:ext cx="4366903"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37" name="Rectangle 36"/>
          <p:cNvSpPr/>
          <p:nvPr/>
        </p:nvSpPr>
        <p:spPr>
          <a:xfrm>
            <a:off x="4495800" y="4713644"/>
            <a:ext cx="4185761"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animal[“species”] == “cat”</a:t>
            </a:r>
            <a:endParaRPr lang="en-US" sz="2000" dirty="0">
              <a:latin typeface="Courier New" charset="0"/>
              <a:ea typeface="Courier New" charset="0"/>
              <a:cs typeface="Courier New" charset="0"/>
            </a:endParaRPr>
          </a:p>
        </p:txBody>
      </p:sp>
      <p:sp>
        <p:nvSpPr>
          <p:cNvPr id="2" name="Title 1"/>
          <p:cNvSpPr>
            <a:spLocks noGrp="1"/>
          </p:cNvSpPr>
          <p:nvPr>
            <p:ph type="title"/>
          </p:nvPr>
        </p:nvSpPr>
        <p:spPr>
          <a:xfrm>
            <a:off x="279400" y="47297"/>
            <a:ext cx="8686800" cy="838200"/>
          </a:xfrm>
        </p:spPr>
        <p:txBody>
          <a:bodyPr/>
          <a:lstStyle/>
          <a:p>
            <a:pPr>
              <a:defRPr/>
            </a:pPr>
            <a:r>
              <a:rPr lang="en-US" dirty="0"/>
              <a:t>Defining Functions</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t>
            </a:r>
            <a:r>
              <a:rPr lang="en-US" sz="2200" b="1" i="1" dirty="0">
                <a:solidFill>
                  <a:schemeClr val="bg1"/>
                </a:solidFill>
                <a:latin typeface="Courier" pitchFamily="2" charset="0"/>
              </a:rPr>
              <a:t>is-cat</a:t>
            </a:r>
            <a:r>
              <a:rPr lang="en-US" sz="2200" b="1" i="1" dirty="0">
                <a:solidFill>
                  <a:schemeClr val="bg1"/>
                </a:solidFill>
              </a:rPr>
              <a:t>, which consumes a Row of the animals table and produces true if it's a cat.</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a cat</a:t>
            </a:r>
          </a:p>
        </p:txBody>
      </p:sp>
      <p:sp>
        <p:nvSpPr>
          <p:cNvPr id="12" name="Rectangle 11"/>
          <p:cNvSpPr/>
          <p:nvPr/>
        </p:nvSpPr>
        <p:spPr>
          <a:xfrm>
            <a:off x="563064" y="1875188"/>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H="1">
            <a:off x="5257800" y="2295842"/>
            <a:ext cx="2258478" cy="1040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454422"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7" name="Rectangle 26"/>
          <p:cNvSpPr/>
          <p:nvPr/>
        </p:nvSpPr>
        <p:spPr>
          <a:xfrm>
            <a:off x="838200" y="399451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grpSp>
        <p:nvGrpSpPr>
          <p:cNvPr id="33" name="Group 32"/>
          <p:cNvGrpSpPr/>
          <p:nvPr/>
        </p:nvGrpSpPr>
        <p:grpSpPr>
          <a:xfrm>
            <a:off x="2741427" y="3341609"/>
            <a:ext cx="3029695" cy="1066408"/>
            <a:chOff x="2741427" y="4141709"/>
            <a:chExt cx="3029695" cy="1066408"/>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ounded Rectangle 30"/>
            <p:cNvSpPr/>
            <p:nvPr/>
          </p:nvSpPr>
          <p:spPr>
            <a:xfrm>
              <a:off x="4584536" y="4724400"/>
              <a:ext cx="1186586"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4524407" y="4141709"/>
              <a:ext cx="1246715" cy="51756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63064" y="186366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39" name="Rectangle 38">
            <a:extLst>
              <a:ext uri="{FF2B5EF4-FFF2-40B4-BE49-F238E27FC236}">
                <a16:creationId xmlns:a16="http://schemas.microsoft.com/office/drawing/2014/main" id="{01134741-8C55-FB46-BBE0-7174ABD2962A}"/>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on your own!</a:t>
            </a:r>
          </a:p>
        </p:txBody>
      </p:sp>
    </p:spTree>
    <p:extLst>
      <p:ext uri="{BB962C8B-B14F-4D97-AF65-F5344CB8AC3E}">
        <p14:creationId xmlns:p14="http://schemas.microsoft.com/office/powerpoint/2010/main" val="20115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38889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3.05556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7" grpId="0"/>
      <p:bldP spid="7" grpId="0"/>
      <p:bldP spid="10" grpId="0"/>
      <p:bldP spid="11" grpId="0"/>
      <p:bldP spid="8" grpId="0"/>
      <p:bldP spid="12" grpId="0"/>
      <p:bldP spid="12" grpId="1"/>
      <p:bldP spid="13" grpId="0"/>
      <p:bldP spid="25" grpId="0"/>
      <p:bldP spid="27" grpId="0"/>
      <p:bldP spid="35" grpId="0"/>
      <p:bldP spid="35" grpId="1"/>
      <p:bldP spid="36" grpId="0"/>
      <p:bldP spid="3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000" dirty="0"/>
              <a:t>The Design Recipe in Your Classroom</a:t>
            </a:r>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dirty="0">
                <a:latin typeface="Helvetica" charset="0"/>
                <a:ea typeface="Helvetica" charset="0"/>
                <a:cs typeface="Helvetica" charset="0"/>
              </a:rPr>
              <a:t>“Battling”, “Peer Review”, “Challenging”, etc..</a:t>
            </a:r>
          </a:p>
          <a:p>
            <a:pPr lvl="1" eaLnBrk="1" hangingPunct="1">
              <a:lnSpc>
                <a:spcPct val="150000"/>
              </a:lnSpc>
            </a:pPr>
            <a:r>
              <a:rPr lang="en-US" altLang="en-US" sz="2000" dirty="0">
                <a:latin typeface="Helvetica" charset="0"/>
                <a:ea typeface="Helvetica" charset="0"/>
                <a:cs typeface="Helvetica" charset="0"/>
              </a:rPr>
              <a:t>Have students justify each step based on the last</a:t>
            </a:r>
          </a:p>
          <a:p>
            <a:pPr lvl="1" eaLnBrk="1" hangingPunct="1">
              <a:lnSpc>
                <a:spcPct val="150000"/>
              </a:lnSpc>
            </a:pPr>
            <a:r>
              <a:rPr lang="en-US" altLang="en-US" sz="2000" dirty="0">
                <a:latin typeface="Helvetica" charset="0"/>
                <a:ea typeface="Helvetica" charset="0"/>
                <a:cs typeface="Helvetica" charset="0"/>
              </a:rPr>
              <a:t>“Where’d you get that”?</a:t>
            </a:r>
          </a:p>
          <a:p>
            <a:pPr eaLnBrk="1" hangingPunct="1">
              <a:lnSpc>
                <a:spcPct val="150000"/>
              </a:lnSpc>
            </a:pPr>
            <a:r>
              <a:rPr lang="en-US" altLang="en-US" sz="2400" dirty="0">
                <a:latin typeface="Helvetica" charset="0"/>
                <a:ea typeface="Helvetica" charset="0"/>
                <a:cs typeface="Helvetica" charset="0"/>
              </a:rPr>
              <a:t>Tri-fold paper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Content Placeholder 3">
            <a:extLst>
              <a:ext uri="{FF2B5EF4-FFF2-40B4-BE49-F238E27FC236}">
                <a16:creationId xmlns:a16="http://schemas.microsoft.com/office/drawing/2014/main" id="{AC53A7A4-A567-6842-98B2-FF31080E138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1130571" y="4072615"/>
            <a:ext cx="2447516" cy="183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6" name="Content Placeholder 3">
            <a:extLst>
              <a:ext uri="{FF2B5EF4-FFF2-40B4-BE49-F238E27FC236}">
                <a16:creationId xmlns:a16="http://schemas.microsoft.com/office/drawing/2014/main" id="{0DC24B67-AD21-8147-A548-F4F91091680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rot="5400000">
            <a:off x="5828092" y="3801683"/>
            <a:ext cx="3016250" cy="2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7" name="TextBox 6">
            <a:extLst>
              <a:ext uri="{FF2B5EF4-FFF2-40B4-BE49-F238E27FC236}">
                <a16:creationId xmlns:a16="http://schemas.microsoft.com/office/drawing/2014/main" id="{46856884-4F1A-334C-8435-741F88DDCCBF}"/>
              </a:ext>
            </a:extLst>
          </p:cNvPr>
          <p:cNvSpPr txBox="1"/>
          <p:nvPr/>
        </p:nvSpPr>
        <p:spPr>
          <a:xfrm>
            <a:off x="6219691" y="3457575"/>
            <a:ext cx="2086110"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Contract &amp; Purpose</a:t>
            </a:r>
          </a:p>
        </p:txBody>
      </p:sp>
      <p:sp>
        <p:nvSpPr>
          <p:cNvPr id="8" name="TextBox 7">
            <a:extLst>
              <a:ext uri="{FF2B5EF4-FFF2-40B4-BE49-F238E27FC236}">
                <a16:creationId xmlns:a16="http://schemas.microsoft.com/office/drawing/2014/main" id="{774E8204-99C6-384A-9F2A-2ED3CBBA8523}"/>
              </a:ext>
            </a:extLst>
          </p:cNvPr>
          <p:cNvSpPr txBox="1"/>
          <p:nvPr/>
        </p:nvSpPr>
        <p:spPr>
          <a:xfrm>
            <a:off x="6184464" y="4456900"/>
            <a:ext cx="1282571"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Examples</a:t>
            </a:r>
          </a:p>
        </p:txBody>
      </p:sp>
      <p:sp>
        <p:nvSpPr>
          <p:cNvPr id="10" name="TextBox 9">
            <a:extLst>
              <a:ext uri="{FF2B5EF4-FFF2-40B4-BE49-F238E27FC236}">
                <a16:creationId xmlns:a16="http://schemas.microsoft.com/office/drawing/2014/main" id="{0D86C0BC-1C2D-764F-87E3-E42EC1CE44A9}"/>
              </a:ext>
            </a:extLst>
          </p:cNvPr>
          <p:cNvSpPr txBox="1"/>
          <p:nvPr/>
        </p:nvSpPr>
        <p:spPr>
          <a:xfrm>
            <a:off x="6168886" y="5418827"/>
            <a:ext cx="1058623"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Definition</a:t>
            </a:r>
          </a:p>
        </p:txBody>
      </p:sp>
      <p:cxnSp>
        <p:nvCxnSpPr>
          <p:cNvPr id="11" name="Straight Arrow Connector 10">
            <a:extLst>
              <a:ext uri="{FF2B5EF4-FFF2-40B4-BE49-F238E27FC236}">
                <a16:creationId xmlns:a16="http://schemas.microsoft.com/office/drawing/2014/main" id="{DAD410F3-9122-1F4F-9957-164B29E8FBEF}"/>
              </a:ext>
            </a:extLst>
          </p:cNvPr>
          <p:cNvCxnSpPr/>
          <p:nvPr/>
        </p:nvCxnSpPr>
        <p:spPr>
          <a:xfrm>
            <a:off x="3886200" y="4965700"/>
            <a:ext cx="1981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0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7" grpId="0"/>
      <p:bldP spid="8"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Why not just “go nuts”?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b="1" dirty="0">
                <a:latin typeface="Helvetica" charset="0"/>
                <a:ea typeface="ＭＳ Ｐゴシック" charset="-128"/>
                <a:cs typeface="Helvetica" charset="0"/>
              </a:rPr>
              <a:t>What the Design Recipe Buys You</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Pedagogical tool (battling, questioning, presenting)</a:t>
            </a:r>
          </a:p>
          <a:p>
            <a:pPr marL="457200" indent="-457200" eaLnBrk="1" hangingPunct="1">
              <a:lnSpc>
                <a:spcPct val="150000"/>
              </a:lnSpc>
              <a:buFont typeface="+mj-lt"/>
              <a:buAutoNum type="arabicPeriod"/>
            </a:pPr>
            <a:r>
              <a:rPr lang="en-US" altLang="en-US" sz="2400" i="1" dirty="0">
                <a:latin typeface="Helvetica" charset="0"/>
                <a:ea typeface="ＭＳ Ｐゴシック" charset="-128"/>
                <a:cs typeface="Helvetica" charset="0"/>
              </a:rPr>
              <a:t>Equity</a:t>
            </a:r>
            <a:endParaRPr lang="en-US" altLang="en-US" sz="2000" i="1" dirty="0">
              <a:latin typeface="Helvetica" charset="0"/>
              <a:ea typeface="Helvetica" charset="0"/>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filter</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(is-cat)</a:t>
            </a:r>
          </a:p>
          <a:p>
            <a:pPr marL="0" indent="0">
              <a:buNone/>
            </a:pPr>
            <a:r>
              <a:rPr lang="en-US" sz="2000" dirty="0">
                <a:solidFill>
                  <a:schemeClr val="accent1"/>
                </a:solidFill>
                <a:latin typeface="Courier New" charset="0"/>
                <a:ea typeface="Courier New" charset="0"/>
                <a:cs typeface="Courier New" charset="0"/>
              </a:rPr>
              <a:t>bar-chart(animals-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 </a:t>
            </a:r>
          </a:p>
          <a:p>
            <a:endParaRPr lang="en-US" dirty="0"/>
          </a:p>
          <a:p>
            <a:r>
              <a:rPr lang="en-US" dirty="0"/>
              <a:t>Try using the </a:t>
            </a:r>
            <a:r>
              <a:rPr lang="en-US" dirty="0">
                <a:latin typeface="Courier" pitchFamily="2" charset="0"/>
              </a:rPr>
              <a:t>gender</a:t>
            </a:r>
            <a:r>
              <a:rPr lang="en-US" dirty="0"/>
              <a:t> function you defined.</a:t>
            </a:r>
          </a:p>
          <a:p>
            <a:r>
              <a:rPr lang="en-US" dirty="0"/>
              <a:t>Try using </a:t>
            </a:r>
            <a:r>
              <a:rPr lang="en-US" dirty="0">
                <a:latin typeface="Courier" pitchFamily="2" charset="0"/>
              </a:rPr>
              <a:t>is-young</a:t>
            </a:r>
            <a:r>
              <a:rPr lang="en-US" dirty="0"/>
              <a:t>.</a:t>
            </a:r>
          </a:p>
          <a:p>
            <a:pPr marL="0" indent="0">
              <a:buNone/>
            </a:pPr>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418788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extLst>
      <p:ext uri="{BB962C8B-B14F-4D97-AF65-F5344CB8AC3E}">
        <p14:creationId xmlns:p14="http://schemas.microsoft.com/office/powerpoint/2010/main" val="81318721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Open your saved file, or </a:t>
            </a:r>
            <a:r>
              <a:rPr lang="en-US" dirty="0">
                <a:latin typeface="Arial" panose="020B0604020202020204" pitchFamily="34" charset="0"/>
                <a:cs typeface="Arial" panose="020B0604020202020204" pitchFamily="34" charset="0"/>
                <a:hlinkClick r:id="rId2"/>
              </a:rPr>
              <a:t>a ready-made one</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What functions are defined here?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Turn to page 15, and use the Design Recipe to solve both problems. </a:t>
            </a:r>
          </a:p>
          <a:p>
            <a:r>
              <a:rPr lang="en-US" dirty="0">
                <a:latin typeface="Arial" panose="020B0604020202020204" pitchFamily="34" charset="0"/>
                <a:cs typeface="Arial" panose="020B0604020202020204" pitchFamily="34" charset="0"/>
              </a:rPr>
              <a:t>Once you’re done, type them into the Definitions Area.</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05653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build-column</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152400" y="1676400"/>
            <a:ext cx="8839200" cy="4525962"/>
          </a:xfrm>
        </p:spPr>
        <p:txBody>
          <a:bodyPr/>
          <a:lstStyle/>
          <a:p>
            <a:pPr marL="0" indent="0">
              <a:buNone/>
            </a:pPr>
            <a:r>
              <a:rPr lang="en-US" sz="1900" spc="-200" dirty="0">
                <a:solidFill>
                  <a:schemeClr val="accent1"/>
                </a:solidFill>
                <a:latin typeface="Courier New" charset="0"/>
                <a:ea typeface="Courier New" charset="0"/>
                <a:cs typeface="Courier New" charset="0"/>
              </a:rPr>
              <a:t># &lt;Table&gt;.build-column :: (col :: String, builder :: (</a:t>
            </a:r>
            <a:r>
              <a:rPr lang="en-US" sz="1900" spc="-200" dirty="0" err="1">
                <a:solidFill>
                  <a:schemeClr val="accent1"/>
                </a:solidFill>
                <a:latin typeface="Courier New" charset="0"/>
                <a:ea typeface="Courier New" charset="0"/>
                <a:cs typeface="Courier New" charset="0"/>
              </a:rPr>
              <a:t>Row</a:t>
            </a:r>
            <a:r>
              <a:rPr lang="en-US" sz="1900" spc="-200" dirty="0" err="1">
                <a:solidFill>
                  <a:schemeClr val="accent1"/>
                </a:solidFill>
                <a:latin typeface="Courier New" charset="0"/>
                <a:ea typeface="Courier New" charset="0"/>
                <a:cs typeface="Courier New" charset="0"/>
                <a:sym typeface="Wingdings" pitchFamily="2" charset="2"/>
              </a:rPr>
              <a:t></a:t>
            </a:r>
            <a:r>
              <a:rPr lang="en-US" sz="1900" spc="-200" dirty="0" err="1">
                <a:solidFill>
                  <a:schemeClr val="accent1"/>
                </a:solidFill>
                <a:latin typeface="Courier New" charset="0"/>
                <a:ea typeface="Courier New" charset="0"/>
                <a:cs typeface="Courier New" charset="0"/>
              </a:rPr>
              <a:t>Value</a:t>
            </a:r>
            <a:r>
              <a:rPr lang="en-US" sz="1900" spc="-200" dirty="0">
                <a:solidFill>
                  <a:schemeClr val="accent1"/>
                </a:solidFill>
                <a:latin typeface="Courier New" charset="0"/>
                <a:ea typeface="Courier New" charset="0"/>
                <a:cs typeface="Courier New" charset="0"/>
              </a:rPr>
              <a:t>))</a:t>
            </a:r>
            <a:r>
              <a:rPr lang="en-US" sz="1900" spc="-200" dirty="0">
                <a:solidFill>
                  <a:schemeClr val="accent1"/>
                </a:solidFill>
                <a:latin typeface="Courier New" charset="0"/>
                <a:ea typeface="Courier New" charset="0"/>
                <a:cs typeface="Courier New" charset="0"/>
                <a:sym typeface="Wingdings" pitchFamily="2" charset="2"/>
              </a:rPr>
              <a:t></a:t>
            </a:r>
            <a:r>
              <a:rPr lang="en-US" sz="1900" spc="-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table.build</a:t>
            </a:r>
            <a:r>
              <a:rPr lang="en-US" sz="2000" dirty="0">
                <a:solidFill>
                  <a:schemeClr val="accent1"/>
                </a:solidFill>
                <a:latin typeface="Courier New" charset="0"/>
                <a:ea typeface="Courier New" charset="0"/>
                <a:cs typeface="Courier New" charset="0"/>
              </a:rPr>
              <a:t>-column("label", nametag)</a:t>
            </a:r>
          </a:p>
          <a:p>
            <a:pPr marL="0" indent="0">
              <a:buNone/>
            </a:pPr>
            <a:endParaRPr lang="en-US" dirty="0"/>
          </a:p>
          <a:p>
            <a:r>
              <a:rPr lang="en-US" dirty="0"/>
              <a:t>Use this method to add a column called “born”, which contains the birth-year of each animal</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984260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More Table Methods</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r>
              <a:rPr lang="en-US" sz="2400" dirty="0">
                <a:solidFill>
                  <a:schemeClr val="bg1"/>
                </a:solidFill>
                <a:latin typeface="Helvetica" charset="0"/>
                <a:ea typeface="Helvetica" charset="0"/>
                <a:cs typeface="Helvetica" charset="0"/>
              </a:rPr>
              <a:t>Methods can be </a:t>
            </a:r>
            <a:r>
              <a:rPr lang="en-US" sz="2400" u="sng" dirty="0">
                <a:solidFill>
                  <a:schemeClr val="bg1"/>
                </a:solidFill>
                <a:latin typeface="Helvetica" charset="0"/>
                <a:ea typeface="Helvetica" charset="0"/>
                <a:cs typeface="Helvetica" charset="0"/>
              </a:rPr>
              <a:t>chained together</a:t>
            </a:r>
            <a:r>
              <a:rPr lang="en-US" sz="2400" dirty="0">
                <a:solidFill>
                  <a:schemeClr val="bg1"/>
                </a:solidFill>
                <a:latin typeface="Helvetica" charset="0"/>
                <a:ea typeface="Helvetica" charset="0"/>
                <a:cs typeface="Helvetica" charset="0"/>
              </a:rPr>
              <a:t>:</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.build-column</a:t>
            </a:r>
            <a:r>
              <a:rPr lang="en-US" sz="1800" dirty="0">
                <a:solidFill>
                  <a:schemeClr val="accent1"/>
                </a:solidFill>
                <a:latin typeface="Courier New" charset="0"/>
                <a:ea typeface="Courier New" charset="0"/>
                <a:cs typeface="Courier New" charset="0"/>
              </a:rPr>
              <a:t>(“year”, birth-year)</a:t>
            </a:r>
          </a:p>
          <a:p>
            <a:pPr marL="0" indent="0">
              <a:spcBef>
                <a:spcPts val="0"/>
              </a:spcBef>
              <a:buNone/>
            </a:pPr>
            <a:r>
              <a:rPr lang="en-US" sz="1800" b="1" dirty="0">
                <a:solidFill>
                  <a:schemeClr val="accent1"/>
                </a:solidFill>
                <a:latin typeface="Courier New" charset="0"/>
                <a:ea typeface="Courier New" charset="0"/>
                <a:cs typeface="Courier New" charset="0"/>
              </a:rPr>
              <a:t>  .filter</a:t>
            </a:r>
            <a:r>
              <a:rPr lang="en-US" sz="1800" dirty="0">
                <a:solidFill>
                  <a:schemeClr val="accent1"/>
                </a:solidFill>
                <a:latin typeface="Courier New" charset="0"/>
                <a:ea typeface="Courier New" charset="0"/>
                <a:cs typeface="Courier New" charset="0"/>
              </a:rPr>
              <a:t>(is-fixed)</a:t>
            </a:r>
          </a:p>
          <a:p>
            <a:pPr marL="0" indent="0">
              <a:spcBef>
                <a:spcPts val="0"/>
              </a:spcBef>
              <a:buNone/>
            </a:pPr>
            <a:r>
              <a:rPr lang="en-US" sz="1800" b="1" dirty="0">
                <a:solidFill>
                  <a:schemeClr val="accent1"/>
                </a:solidFill>
                <a:latin typeface="Courier New" charset="0"/>
                <a:ea typeface="Courier New" charset="0"/>
                <a:cs typeface="Courier New" charset="0"/>
              </a:rPr>
              <a:t>  .order-by</a:t>
            </a:r>
            <a:r>
              <a:rPr lang="en-US" sz="1800" dirty="0">
                <a:solidFill>
                  <a:schemeClr val="accent1"/>
                </a:solidFill>
                <a:latin typeface="Courier New" charset="0"/>
                <a:ea typeface="Courier New" charset="0"/>
                <a:cs typeface="Courier New" charset="0"/>
              </a:rPr>
              <a:t>("species", true)</a:t>
            </a:r>
          </a:p>
          <a:p>
            <a:pPr marL="0" indent="0">
              <a:spcBef>
                <a:spcPts val="0"/>
              </a:spcBef>
              <a:buNone/>
            </a:pPr>
            <a:endParaRPr lang="en-US" sz="1800" dirty="0">
              <a:solidFill>
                <a:schemeClr val="accent1"/>
              </a:solidFill>
              <a:latin typeface="Courier New" charset="0"/>
              <a:ea typeface="Courier New" charset="0"/>
              <a:cs typeface="Courier New" charset="0"/>
            </a:endParaRPr>
          </a:p>
          <a:p>
            <a:pPr marL="0" indent="0" algn="ctr">
              <a:spcBef>
                <a:spcPts val="0"/>
              </a:spcBef>
              <a:buNone/>
            </a:pPr>
            <a:r>
              <a:rPr lang="en-US" b="1" dirty="0">
                <a:solidFill>
                  <a:schemeClr val="bg1"/>
                </a:solidFill>
                <a:latin typeface="Helvetica" charset="0"/>
                <a:ea typeface="Helvetica" charset="0"/>
                <a:cs typeface="Helvetica" charset="0"/>
              </a:rPr>
              <a:t>Order matters!</a:t>
            </a:r>
            <a:endParaRPr lang="en-US" b="1" i="1" dirty="0">
              <a:solidFill>
                <a:schemeClr val="accent1"/>
              </a:solidFill>
              <a:latin typeface="Courier New" charset="0"/>
              <a:ea typeface="Courier New" charset="0"/>
              <a:cs typeface="Courier New" charset="0"/>
            </a:endParaRPr>
          </a:p>
          <a:p>
            <a:pPr marL="0" indent="0">
              <a:spcBef>
                <a:spcPts val="0"/>
              </a:spcBef>
              <a:buNone/>
            </a:pPr>
            <a:endParaRPr lang="en-US" sz="1800" dirty="0">
              <a:solidFill>
                <a:schemeClr val="accent1"/>
              </a:solidFill>
              <a:latin typeface="Courier New" charset="0"/>
              <a:ea typeface="Courier New" charset="0"/>
              <a:cs typeface="Courier New" charset="0"/>
            </a:endParaRP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584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Let’s make some charts!</a:t>
            </a: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Rectangle 5">
            <a:extLst>
              <a:ext uri="{FF2B5EF4-FFF2-40B4-BE49-F238E27FC236}">
                <a16:creationId xmlns:a16="http://schemas.microsoft.com/office/drawing/2014/main" id="{763F174D-F7A1-6C47-9D71-FB8F2383F3DA}"/>
              </a:ext>
            </a:extLst>
          </p:cNvPr>
          <p:cNvSpPr/>
          <p:nvPr/>
        </p:nvSpPr>
        <p:spPr>
          <a:xfrm>
            <a:off x="304800" y="1947853"/>
            <a:ext cx="8534400" cy="3970318"/>
          </a:xfrm>
          <a:prstGeom prst="rect">
            <a:avLst/>
          </a:prstGeom>
        </p:spPr>
        <p:txBody>
          <a:bodyPr wrap="square">
            <a:spAutoFit/>
          </a:bodyPr>
          <a:lstStyle/>
          <a:p>
            <a:r>
              <a:rPr lang="en-US" sz="1800" dirty="0">
                <a:solidFill>
                  <a:srgbClr val="000000"/>
                </a:solidFill>
                <a:latin typeface="Lato"/>
              </a:rPr>
              <a:t>I want to get a bar-chart of animal’s ages, for only the cats in the shelter, sorted alphabetically by name. How would I do that?  </a:t>
            </a:r>
            <a:endParaRPr lang="en-US" sz="1800" dirty="0">
              <a:solidFill>
                <a:srgbClr val="000000"/>
              </a:solidFill>
              <a:latin typeface="Courier New" panose="02070309020205020404" pitchFamily="49" charset="0"/>
            </a:endParaRPr>
          </a:p>
          <a:p>
            <a:r>
              <a:rPr lang="en-US" sz="1800" dirty="0">
                <a:solidFill>
                  <a:schemeClr val="accent1"/>
                </a:solidFill>
                <a:latin typeface="Courier New" panose="02070309020205020404" pitchFamily="49" charset="0"/>
              </a:rPr>
              <a:t>t = animals-</a:t>
            </a:r>
            <a:r>
              <a:rPr lang="en-US" sz="1800" dirty="0" err="1">
                <a:solidFill>
                  <a:schemeClr val="accent1"/>
                </a:solidFill>
                <a:latin typeface="Courier New" panose="02070309020205020404" pitchFamily="49" charset="0"/>
              </a:rPr>
              <a:t>table.filter</a:t>
            </a:r>
            <a:r>
              <a:rPr lang="en-US" sz="1800" dirty="0">
                <a:solidFill>
                  <a:schemeClr val="accent1"/>
                </a:solidFill>
                <a:latin typeface="Courier New" panose="02070309020205020404" pitchFamily="49" charset="0"/>
              </a:rPr>
              <a:t>(is-cat).order-by("name")</a:t>
            </a:r>
          </a:p>
          <a:p>
            <a:r>
              <a:rPr lang="en-US" sz="1800" dirty="0">
                <a:solidFill>
                  <a:schemeClr val="accent1"/>
                </a:solidFill>
                <a:latin typeface="Courier New" panose="02070309020205020404" pitchFamily="49" charset="0"/>
              </a:rPr>
              <a:t>bar-chart(t, "name", "age") </a:t>
            </a:r>
          </a:p>
          <a:p>
            <a:endParaRPr lang="en-US" sz="1800" dirty="0">
              <a:solidFill>
                <a:srgbClr val="000000"/>
              </a:solidFill>
              <a:latin typeface="Courier New" panose="02070309020205020404" pitchFamily="49" charset="0"/>
            </a:endParaRPr>
          </a:p>
          <a:p>
            <a:r>
              <a:rPr lang="en-US" sz="1800" dirty="0">
                <a:solidFill>
                  <a:srgbClr val="000000"/>
                </a:solidFill>
                <a:latin typeface="Lato"/>
              </a:rPr>
              <a:t>I want to get the same bar chart, but now for only the fixed animals, sorted alphabetically by name. How would I do that?  </a:t>
            </a:r>
            <a:endParaRPr lang="en-US" sz="1800" dirty="0">
              <a:solidFill>
                <a:srgbClr val="000000"/>
              </a:solidFill>
              <a:latin typeface="Courier New" panose="02070309020205020404" pitchFamily="49" charset="0"/>
            </a:endParaRPr>
          </a:p>
          <a:p>
            <a:r>
              <a:rPr lang="en-US" sz="1800" dirty="0">
                <a:solidFill>
                  <a:schemeClr val="accent1"/>
                </a:solidFill>
                <a:latin typeface="Courier New" panose="02070309020205020404" pitchFamily="49" charset="0"/>
              </a:rPr>
              <a:t>t = animals-</a:t>
            </a:r>
            <a:r>
              <a:rPr lang="en-US" sz="1800" dirty="0" err="1">
                <a:solidFill>
                  <a:schemeClr val="accent1"/>
                </a:solidFill>
                <a:latin typeface="Courier New" panose="02070309020205020404" pitchFamily="49" charset="0"/>
              </a:rPr>
              <a:t>table.filter</a:t>
            </a:r>
            <a:r>
              <a:rPr lang="en-US" sz="1800" dirty="0">
                <a:solidFill>
                  <a:schemeClr val="accent1"/>
                </a:solidFill>
                <a:latin typeface="Courier New" panose="02070309020205020404" pitchFamily="49" charset="0"/>
              </a:rPr>
              <a:t>(is-fixed).order-by("name")</a:t>
            </a:r>
          </a:p>
          <a:p>
            <a:r>
              <a:rPr lang="en-US" sz="1800" dirty="0">
                <a:solidFill>
                  <a:schemeClr val="accent1"/>
                </a:solidFill>
                <a:latin typeface="Courier New" panose="02070309020205020404" pitchFamily="49" charset="0"/>
              </a:rPr>
              <a:t>bar-chart(t, "name", "age") </a:t>
            </a:r>
          </a:p>
          <a:p>
            <a:endParaRPr lang="en-US" sz="1800" dirty="0">
              <a:solidFill>
                <a:srgbClr val="000000"/>
              </a:solidFill>
              <a:latin typeface="Courier New" panose="02070309020205020404" pitchFamily="49" charset="0"/>
            </a:endParaRPr>
          </a:p>
          <a:p>
            <a:r>
              <a:rPr lang="en-US" sz="1800" dirty="0">
                <a:solidFill>
                  <a:srgbClr val="000000"/>
                </a:solidFill>
                <a:latin typeface="Lato"/>
              </a:rPr>
              <a:t>I want to get the same bar chart, but now for only the young animals, sorted alphabetically by name. How would I do that?  </a:t>
            </a:r>
            <a:endParaRPr lang="en-US" sz="1800" dirty="0">
              <a:solidFill>
                <a:srgbClr val="000000"/>
              </a:solidFill>
              <a:latin typeface="Courier New" panose="02070309020205020404" pitchFamily="49" charset="0"/>
            </a:endParaRPr>
          </a:p>
          <a:p>
            <a:r>
              <a:rPr lang="en-US" sz="1800" dirty="0">
                <a:solidFill>
                  <a:schemeClr val="accent1"/>
                </a:solidFill>
                <a:latin typeface="Courier New" panose="02070309020205020404" pitchFamily="49" charset="0"/>
              </a:rPr>
              <a:t>t = animals-</a:t>
            </a:r>
            <a:r>
              <a:rPr lang="en-US" sz="1800" dirty="0" err="1">
                <a:solidFill>
                  <a:schemeClr val="accent1"/>
                </a:solidFill>
                <a:latin typeface="Courier New" panose="02070309020205020404" pitchFamily="49" charset="0"/>
              </a:rPr>
              <a:t>table.filter</a:t>
            </a:r>
            <a:r>
              <a:rPr lang="en-US" sz="1800" dirty="0">
                <a:solidFill>
                  <a:schemeClr val="accent1"/>
                </a:solidFill>
                <a:latin typeface="Courier New" panose="02070309020205020404" pitchFamily="49" charset="0"/>
              </a:rPr>
              <a:t>(is-young).order-by("name")</a:t>
            </a:r>
          </a:p>
          <a:p>
            <a:r>
              <a:rPr lang="en-US" sz="1800" dirty="0">
                <a:solidFill>
                  <a:schemeClr val="accent1"/>
                </a:solidFill>
                <a:latin typeface="Courier New" panose="02070309020205020404" pitchFamily="49" charset="0"/>
              </a:rPr>
              <a:t>bar-chart(t, "name", "age")</a:t>
            </a:r>
            <a:endParaRPr lang="en-US" sz="1800" b="0" i="0" dirty="0">
              <a:solidFill>
                <a:schemeClr val="accent1"/>
              </a:solidFill>
              <a:effectLst/>
              <a:latin typeface="Courier New" panose="02070309020205020404" pitchFamily="49" charset="0"/>
            </a:endParaRPr>
          </a:p>
        </p:txBody>
      </p:sp>
    </p:spTree>
    <p:extLst>
      <p:ext uri="{BB962C8B-B14F-4D97-AF65-F5344CB8AC3E}">
        <p14:creationId xmlns:p14="http://schemas.microsoft.com/office/powerpoint/2010/main" val="1535489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Introducing Table Plans</a:t>
            </a:r>
          </a:p>
        </p:txBody>
      </p:sp>
      <p:sp>
        <p:nvSpPr>
          <p:cNvPr id="3" name="Content Placeholder 2">
            <a:extLst>
              <a:ext uri="{FF2B5EF4-FFF2-40B4-BE49-F238E27FC236}">
                <a16:creationId xmlns:a16="http://schemas.microsoft.com/office/drawing/2014/main" id="{9C1AF8DE-17B9-6249-AABD-601B3A4CD2F2}"/>
              </a:ext>
            </a:extLst>
          </p:cNvPr>
          <p:cNvSpPr>
            <a:spLocks noGrp="1"/>
          </p:cNvSpPr>
          <p:nvPr>
            <p:ph idx="1"/>
          </p:nvPr>
        </p:nvSpPr>
        <p:spPr/>
        <p:txBody>
          <a:bodyPr/>
          <a:lstStyle/>
          <a:p>
            <a:pPr marL="0" indent="0">
              <a:buNone/>
            </a:pPr>
            <a:r>
              <a:rPr lang="en-US" b="1" dirty="0"/>
              <a:t>Problem 1: Duplicate Code</a:t>
            </a:r>
            <a:endParaRPr lang="en-US" dirty="0"/>
          </a:p>
          <a:p>
            <a:r>
              <a:rPr lang="en-US" sz="2000" dirty="0"/>
              <a:t>That’s a lotta typing!</a:t>
            </a:r>
          </a:p>
          <a:p>
            <a:r>
              <a:rPr lang="en-US" sz="2000" dirty="0"/>
              <a:t>If we find a bug, we have to fix it </a:t>
            </a:r>
            <a:r>
              <a:rPr lang="en-US" sz="2000" i="1" dirty="0"/>
              <a:t>everywhere</a:t>
            </a:r>
          </a:p>
          <a:p>
            <a:r>
              <a:rPr lang="en-US" sz="2000" dirty="0"/>
              <a:t>Longer programs are harder to debug</a:t>
            </a:r>
          </a:p>
          <a:p>
            <a:pPr marL="0" indent="0">
              <a:buNone/>
            </a:pPr>
            <a:endParaRPr lang="en-US" b="1" dirty="0"/>
          </a:p>
          <a:p>
            <a:pPr marL="0" indent="0">
              <a:buNone/>
            </a:pPr>
            <a:r>
              <a:rPr lang="en-US" b="1" dirty="0"/>
              <a:t>Problem 2: Order-of-Operations</a:t>
            </a:r>
          </a:p>
          <a:p>
            <a:pPr marL="0" indent="0">
              <a:buNone/>
            </a:pPr>
            <a:r>
              <a:rPr lang="en-US" sz="1800" dirty="0" err="1">
                <a:solidFill>
                  <a:schemeClr val="accent1"/>
                </a:solidFill>
                <a:latin typeface="Courier" pitchFamily="2" charset="0"/>
              </a:rPr>
              <a:t>t.order</a:t>
            </a:r>
            <a:r>
              <a:rPr lang="en-US" sz="1800" dirty="0">
                <a:solidFill>
                  <a:schemeClr val="accent1"/>
                </a:solidFill>
                <a:latin typeface="Courier" pitchFamily="2" charset="0"/>
              </a:rPr>
              <a:t>-by(“birth”, true).build-column(“birth”, birth-year)</a:t>
            </a:r>
          </a:p>
          <a:p>
            <a:r>
              <a:rPr lang="en-US" sz="2000" dirty="0"/>
              <a:t>What’s wrong with this picture?</a:t>
            </a:r>
          </a:p>
          <a:p>
            <a:r>
              <a:rPr lang="en-US" sz="2000" dirty="0"/>
              <a:t>Order matters!</a:t>
            </a:r>
            <a:endParaRPr lang="en-US" sz="2000" dirty="0">
              <a:latin typeface="Courier" pitchFamily="2" charset="0"/>
            </a:endParaRPr>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0468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27529-106E-D349-9148-33B8C08F8812}"/>
              </a:ext>
            </a:extLst>
          </p:cNvPr>
          <p:cNvPicPr>
            <a:picLocks noChangeAspect="1"/>
          </p:cNvPicPr>
          <p:nvPr/>
        </p:nvPicPr>
        <p:blipFill>
          <a:blip r:embed="rId3"/>
          <a:stretch>
            <a:fillRect/>
          </a:stretch>
        </p:blipFill>
        <p:spPr>
          <a:xfrm>
            <a:off x="2119542" y="895350"/>
            <a:ext cx="6997700" cy="6038850"/>
          </a:xfrm>
          <a:prstGeom prst="rect">
            <a:avLst/>
          </a:prstGeom>
        </p:spPr>
      </p:pic>
      <p:sp>
        <p:nvSpPr>
          <p:cNvPr id="2" name="Title 1"/>
          <p:cNvSpPr>
            <a:spLocks noGrp="1"/>
          </p:cNvSpPr>
          <p:nvPr>
            <p:ph type="title"/>
          </p:nvPr>
        </p:nvSpPr>
        <p:spPr/>
        <p:txBody>
          <a:bodyPr/>
          <a:lstStyle/>
          <a:p>
            <a:r>
              <a:rPr lang="en-US" dirty="0"/>
              <a:t>Table Plans</a:t>
            </a:r>
          </a:p>
        </p:txBody>
      </p:sp>
      <p:sp>
        <p:nvSpPr>
          <p:cNvPr id="53" name="TextBox 52"/>
          <p:cNvSpPr txBox="1"/>
          <p:nvPr/>
        </p:nvSpPr>
        <p:spPr>
          <a:xfrm>
            <a:off x="2273451" y="914973"/>
            <a:ext cx="1620957"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sorted-age-bar</a:t>
            </a:r>
          </a:p>
        </p:txBody>
      </p:sp>
      <p:sp>
        <p:nvSpPr>
          <p:cNvPr id="54" name="TextBox 53"/>
          <p:cNvSpPr txBox="1"/>
          <p:nvPr/>
        </p:nvSpPr>
        <p:spPr>
          <a:xfrm>
            <a:off x="4572000" y="919091"/>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55" name="TextBox 54"/>
          <p:cNvSpPr txBox="1"/>
          <p:nvPr/>
        </p:nvSpPr>
        <p:spPr>
          <a:xfrm>
            <a:off x="7431495" y="914973"/>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Image</a:t>
            </a:r>
          </a:p>
        </p:txBody>
      </p:sp>
      <p:sp>
        <p:nvSpPr>
          <p:cNvPr id="56" name="TextBox 55"/>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a bar chart of their ages, sorted alphabetically, for all fixed animals</a:t>
            </a:r>
          </a:p>
        </p:txBody>
      </p:sp>
      <p:sp>
        <p:nvSpPr>
          <p:cNvPr id="58" name="TextBox 57"/>
          <p:cNvSpPr txBox="1"/>
          <p:nvPr/>
        </p:nvSpPr>
        <p:spPr>
          <a:xfrm>
            <a:off x="2116592" y="2397669"/>
            <a:ext cx="2831949" cy="323165"/>
          </a:xfrm>
          <a:prstGeom prst="rect">
            <a:avLst/>
          </a:prstGeom>
          <a:noFill/>
        </p:spPr>
        <p:txBody>
          <a:bodyPr wrap="square" rtlCol="0">
            <a:spAutoFit/>
          </a:bodyPr>
          <a:lstStyle/>
          <a:p>
            <a:r>
              <a:rPr lang="en-US" sz="1500" b="1" u="sng" spc="-100" dirty="0">
                <a:solidFill>
                  <a:schemeClr val="bg1"/>
                </a:solidFill>
                <a:latin typeface="Courier New" charset="0"/>
                <a:ea typeface="Courier New" charset="0"/>
                <a:cs typeface="Courier New" charset="0"/>
              </a:rPr>
              <a:t>example-table</a:t>
            </a:r>
          </a:p>
        </p:txBody>
      </p:sp>
      <p:sp>
        <p:nvSpPr>
          <p:cNvPr id="65" name="Rectangle 64"/>
          <p:cNvSpPr/>
          <p:nvPr/>
        </p:nvSpPr>
        <p:spPr>
          <a:xfrm>
            <a:off x="2581883" y="5232737"/>
            <a:ext cx="4733317" cy="1111843"/>
          </a:xfrm>
          <a:prstGeom prst="rect">
            <a:avLst/>
          </a:prstGeom>
        </p:spPr>
        <p:txBody>
          <a:bodyPr wrap="square">
            <a:spAutoFit/>
          </a:bodyPr>
          <a:lstStyle/>
          <a:p>
            <a:pPr>
              <a:lnSpc>
                <a:spcPts val="2000"/>
              </a:lnSpc>
              <a:spcAft>
                <a:spcPts val="0"/>
              </a:spcAft>
            </a:pPr>
            <a:r>
              <a:rPr lang="en-US" sz="1500" spc="-100" dirty="0">
                <a:solidFill>
                  <a:schemeClr val="bg1"/>
                </a:solidFill>
                <a:latin typeface="Courier New" charset="0"/>
                <a:ea typeface="Courier New" charset="0"/>
                <a:cs typeface="Courier New" charset="0"/>
              </a:rPr>
              <a:t>animals</a:t>
            </a:r>
          </a:p>
          <a:p>
            <a:pPr>
              <a:lnSpc>
                <a:spcPts val="2000"/>
              </a:lnSpc>
              <a:spcAft>
                <a:spcPts val="0"/>
              </a:spcAft>
            </a:pPr>
            <a:endParaRPr lang="en-US" sz="1500" dirty="0">
              <a:solidFill>
                <a:schemeClr val="bg1"/>
              </a:solidFill>
              <a:latin typeface="Courier New" charset="0"/>
              <a:ea typeface="Courier New" charset="0"/>
              <a:cs typeface="Courier New" charset="0"/>
            </a:endParaRPr>
          </a:p>
          <a:p>
            <a:pPr>
              <a:lnSpc>
                <a:spcPts val="2000"/>
              </a:lnSpc>
              <a:spcAft>
                <a:spcPts val="0"/>
              </a:spcAft>
            </a:pPr>
            <a:r>
              <a:rPr lang="en-US" sz="1500" dirty="0">
                <a:solidFill>
                  <a:schemeClr val="bg1"/>
                </a:solidFill>
                <a:latin typeface="Courier New" charset="0"/>
                <a:ea typeface="Courier New" charset="0"/>
                <a:cs typeface="Courier New" charset="0"/>
              </a:rPr>
              <a:t>.filter(is-fixed)</a:t>
            </a:r>
          </a:p>
          <a:p>
            <a:pPr>
              <a:lnSpc>
                <a:spcPts val="2000"/>
              </a:lnSpc>
              <a:spcAft>
                <a:spcPts val="0"/>
              </a:spcAft>
            </a:pPr>
            <a:r>
              <a:rPr lang="en-US" sz="1500" dirty="0">
                <a:solidFill>
                  <a:schemeClr val="bg1"/>
                </a:solidFill>
                <a:latin typeface="Courier New" charset="0"/>
                <a:ea typeface="Courier New" charset="0"/>
                <a:cs typeface="Courier New" charset="0"/>
              </a:rPr>
              <a:t>.order-by(“age”)</a:t>
            </a:r>
          </a:p>
        </p:txBody>
      </p:sp>
      <p:sp>
        <p:nvSpPr>
          <p:cNvPr id="61" name="Rectangle 60"/>
          <p:cNvSpPr/>
          <p:nvPr/>
        </p:nvSpPr>
        <p:spPr>
          <a:xfrm>
            <a:off x="2260001" y="914400"/>
            <a:ext cx="1620957"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sorted-age-bar</a:t>
            </a:r>
          </a:p>
        </p:txBody>
      </p:sp>
      <p:sp>
        <p:nvSpPr>
          <p:cNvPr id="62" name="Rectangle 61"/>
          <p:cNvSpPr/>
          <p:nvPr/>
        </p:nvSpPr>
        <p:spPr>
          <a:xfrm>
            <a:off x="5908824" y="2397669"/>
            <a:ext cx="3045341" cy="323165"/>
          </a:xfrm>
          <a:prstGeom prst="rect">
            <a:avLst/>
          </a:prstGeom>
        </p:spPr>
        <p:txBody>
          <a:bodyPr wrap="square">
            <a:spAutoFit/>
          </a:bodyPr>
          <a:lstStyle/>
          <a:p>
            <a:r>
              <a:rPr lang="en-US" sz="1500" b="1" spc="-100" dirty="0">
                <a:solidFill>
                  <a:schemeClr val="bg1"/>
                </a:solidFill>
                <a:latin typeface="Courier New" charset="0"/>
                <a:ea typeface="Courier New" charset="0"/>
                <a:cs typeface="Courier New" charset="0"/>
              </a:rPr>
              <a:t>sorted-age-bar</a:t>
            </a:r>
            <a:endParaRPr lang="en-US" sz="1500" b="1" spc="-150" dirty="0">
              <a:solidFill>
                <a:schemeClr val="bg1"/>
              </a:solidFill>
              <a:latin typeface="Courier New" charset="0"/>
              <a:ea typeface="Courier New" charset="0"/>
              <a:cs typeface="Courier New" charset="0"/>
            </a:endParaRPr>
          </a:p>
        </p:txBody>
      </p:sp>
      <p:sp>
        <p:nvSpPr>
          <p:cNvPr id="64" name="Rectangle 63"/>
          <p:cNvSpPr/>
          <p:nvPr/>
        </p:nvSpPr>
        <p:spPr>
          <a:xfrm>
            <a:off x="4867882" y="925098"/>
            <a:ext cx="902811" cy="323165"/>
          </a:xfrm>
          <a:prstGeom prst="rect">
            <a:avLst/>
          </a:prstGeom>
        </p:spPr>
        <p:txBody>
          <a:bodyPr wrap="none">
            <a:spAutoFit/>
          </a:bodyPr>
          <a:lstStyle/>
          <a:p>
            <a:r>
              <a:rPr lang="en-US" sz="1500" spc="-100" dirty="0">
                <a:solidFill>
                  <a:schemeClr val="bg1"/>
                </a:solidFill>
                <a:latin typeface="Courier New" charset="0"/>
                <a:ea typeface="Courier New" charset="0"/>
                <a:cs typeface="Courier New" charset="0"/>
              </a:rPr>
              <a:t>animals</a:t>
            </a:r>
            <a:endParaRPr lang="en-US" sz="1500" dirty="0"/>
          </a:p>
        </p:txBody>
      </p:sp>
      <p:cxnSp>
        <p:nvCxnSpPr>
          <p:cNvPr id="67" name="Straight Connector 66"/>
          <p:cNvCxnSpPr/>
          <p:nvPr/>
        </p:nvCxnSpPr>
        <p:spPr>
          <a:xfrm>
            <a:off x="2533950" y="56388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954655" cy="323165"/>
          </a:xfrm>
          <a:prstGeom prst="rect">
            <a:avLst/>
          </a:prstGeom>
        </p:spPr>
        <p:txBody>
          <a:bodyPr wrap="none">
            <a:spAutoFit/>
          </a:bodyPr>
          <a:lstStyle/>
          <a:p>
            <a:r>
              <a:rPr lang="en-US" sz="1500" spc="-100" dirty="0">
                <a:solidFill>
                  <a:schemeClr val="bg1"/>
                </a:solidFill>
                <a:latin typeface="Courier New" charset="0"/>
                <a:cs typeface="Courier New" charset="0"/>
              </a:rPr>
              <a:t>bar-chart(t, “name”, “age”)</a:t>
            </a:r>
            <a:endParaRPr lang="en-US" sz="1500" dirty="0"/>
          </a:p>
        </p:txBody>
      </p:sp>
      <p:sp>
        <p:nvSpPr>
          <p:cNvPr id="15" name="Rectangle 14">
            <a:extLst>
              <a:ext uri="{FF2B5EF4-FFF2-40B4-BE49-F238E27FC236}">
                <a16:creationId xmlns:a16="http://schemas.microsoft.com/office/drawing/2014/main" id="{8DF1D192-503B-D04C-849D-154834BF04CF}"/>
              </a:ext>
            </a:extLst>
          </p:cNvPr>
          <p:cNvSpPr/>
          <p:nvPr/>
        </p:nvSpPr>
        <p:spPr>
          <a:xfrm>
            <a:off x="7329488" y="2391460"/>
            <a:ext cx="1627369" cy="323165"/>
          </a:xfrm>
          <a:prstGeom prst="rect">
            <a:avLst/>
          </a:prstGeom>
        </p:spPr>
        <p:txBody>
          <a:bodyPr wrap="none">
            <a:spAutoFit/>
          </a:bodyPr>
          <a:lstStyle/>
          <a:p>
            <a:r>
              <a:rPr lang="en-US" sz="1500" b="1" spc="-150" dirty="0">
                <a:solidFill>
                  <a:schemeClr val="bg1"/>
                </a:solidFill>
                <a:latin typeface="Courier New" charset="0"/>
                <a:ea typeface="Courier New" charset="0"/>
                <a:cs typeface="Courier New" charset="0"/>
              </a:rPr>
              <a:t>(example-table)</a:t>
            </a:r>
            <a:endParaRPr lang="en-US" sz="1500" dirty="0"/>
          </a:p>
        </p:txBody>
      </p:sp>
      <p:graphicFrame>
        <p:nvGraphicFramePr>
          <p:cNvPr id="16" name="Table 15">
            <a:extLst>
              <a:ext uri="{FF2B5EF4-FFF2-40B4-BE49-F238E27FC236}">
                <a16:creationId xmlns:a16="http://schemas.microsoft.com/office/drawing/2014/main" id="{C4CCC121-E52D-164C-B66D-01CAE662AB71}"/>
              </a:ext>
            </a:extLst>
          </p:cNvPr>
          <p:cNvGraphicFramePr>
            <a:graphicFrameLocks noGrp="1"/>
          </p:cNvGraphicFramePr>
          <p:nvPr>
            <p:extLst>
              <p:ext uri="{D42A27DB-BD31-4B8C-83A1-F6EECF244321}">
                <p14:modId xmlns:p14="http://schemas.microsoft.com/office/powerpoint/2010/main" val="3386155551"/>
              </p:ext>
            </p:extLst>
          </p:nvPr>
        </p:nvGraphicFramePr>
        <p:xfrm>
          <a:off x="2329084" y="2735055"/>
          <a:ext cx="2395316" cy="1588709"/>
        </p:xfrm>
        <a:graphic>
          <a:graphicData uri="http://schemas.openxmlformats.org/drawingml/2006/table">
            <a:tbl>
              <a:tblPr firstRow="1" firstCol="1" bandRow="1">
                <a:tableStyleId>{7E9639D4-E3E2-4D34-9284-5A2195B3D0D7}</a:tableStyleId>
              </a:tblPr>
              <a:tblGrid>
                <a:gridCol w="1080813">
                  <a:extLst>
                    <a:ext uri="{9D8B030D-6E8A-4147-A177-3AD203B41FA5}">
                      <a16:colId xmlns:a16="http://schemas.microsoft.com/office/drawing/2014/main" val="1423625004"/>
                    </a:ext>
                  </a:extLst>
                </a:gridCol>
                <a:gridCol w="547709">
                  <a:extLst>
                    <a:ext uri="{9D8B030D-6E8A-4147-A177-3AD203B41FA5}">
                      <a16:colId xmlns:a16="http://schemas.microsoft.com/office/drawing/2014/main" val="1420626048"/>
                    </a:ext>
                  </a:extLst>
                </a:gridCol>
                <a:gridCol w="766794">
                  <a:extLst>
                    <a:ext uri="{9D8B030D-6E8A-4147-A177-3AD203B41FA5}">
                      <a16:colId xmlns:a16="http://schemas.microsoft.com/office/drawing/2014/main" val="2853265818"/>
                    </a:ext>
                  </a:extLst>
                </a:gridCol>
              </a:tblGrid>
              <a:tr h="257541">
                <a:tc>
                  <a:txBody>
                    <a:bodyPr/>
                    <a:lstStyle/>
                    <a:p>
                      <a:pPr marL="0" marR="0" algn="ctr">
                        <a:lnSpc>
                          <a:spcPct val="150000"/>
                        </a:lnSpc>
                        <a:spcBef>
                          <a:spcPts val="0"/>
                        </a:spcBef>
                        <a:spcAft>
                          <a:spcPts val="0"/>
                        </a:spcAft>
                      </a:pPr>
                      <a:r>
                        <a:rPr lang="en-US" sz="1400" b="1" dirty="0">
                          <a:solidFill>
                            <a:sysClr val="windowText" lastClr="000000"/>
                          </a:solidFill>
                          <a:effectLst/>
                        </a:rPr>
                        <a:t>name</a:t>
                      </a:r>
                      <a:endParaRPr lang="en-US" sz="1400" b="1"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rPr>
                        <a:t>…</a:t>
                      </a:r>
                      <a:endParaRPr lang="en-US" sz="1400" b="1"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rPr>
                        <a:t>age</a:t>
                      </a:r>
                      <a:endParaRPr lang="en-US" sz="1400" b="1"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54938114"/>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rPr>
                        <a:t>Sasha</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a:solidFill>
                            <a:sysClr val="windowText" lastClr="000000"/>
                          </a:solidFill>
                          <a:effectLst/>
                        </a:rPr>
                        <a:t>1</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0126615"/>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Toggle</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a:solidFill>
                            <a:sysClr val="windowText" lastClr="000000"/>
                          </a:solidFill>
                          <a:effectLst/>
                        </a:rPr>
                        <a:t>3</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8100601"/>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Buddy</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2</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752033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Wade</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 </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1</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530650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Mittens</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2</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0838587"/>
                  </a:ext>
                </a:extLst>
              </a:tr>
            </a:tbl>
          </a:graphicData>
        </a:graphic>
      </p:graphicFrame>
      <p:pic>
        <p:nvPicPr>
          <p:cNvPr id="37" name="Picture 36">
            <a:extLst>
              <a:ext uri="{FF2B5EF4-FFF2-40B4-BE49-F238E27FC236}">
                <a16:creationId xmlns:a16="http://schemas.microsoft.com/office/drawing/2014/main" id="{D3DB4EBB-9AF4-5945-B45B-1F193A26E69E}"/>
              </a:ext>
            </a:extLst>
          </p:cNvPr>
          <p:cNvPicPr/>
          <p:nvPr/>
        </p:nvPicPr>
        <p:blipFill>
          <a:blip r:embed="rId4"/>
          <a:stretch>
            <a:fillRect/>
          </a:stretch>
        </p:blipFill>
        <p:spPr>
          <a:xfrm>
            <a:off x="6472644" y="2828623"/>
            <a:ext cx="1917700" cy="1456055"/>
          </a:xfrm>
          <a:prstGeom prst="rect">
            <a:avLst/>
          </a:prstGeom>
        </p:spPr>
      </p:pic>
      <p:sp>
        <p:nvSpPr>
          <p:cNvPr id="17" name="Rounded Rectangle 16">
            <a:extLst>
              <a:ext uri="{FF2B5EF4-FFF2-40B4-BE49-F238E27FC236}">
                <a16:creationId xmlns:a16="http://schemas.microsoft.com/office/drawing/2014/main" id="{78BFD0FD-AB92-214C-AFA6-1E7ED5A0FD79}"/>
              </a:ext>
            </a:extLst>
          </p:cNvPr>
          <p:cNvSpPr/>
          <p:nvPr/>
        </p:nvSpPr>
        <p:spPr>
          <a:xfrm>
            <a:off x="3505200" y="5791200"/>
            <a:ext cx="1066800" cy="30480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ular Callout 17">
            <a:extLst>
              <a:ext uri="{FF2B5EF4-FFF2-40B4-BE49-F238E27FC236}">
                <a16:creationId xmlns:a16="http://schemas.microsoft.com/office/drawing/2014/main" id="{8BC96B93-C579-7F4D-AE8C-F1E2BFC447C8}"/>
              </a:ext>
            </a:extLst>
          </p:cNvPr>
          <p:cNvSpPr/>
          <p:nvPr/>
        </p:nvSpPr>
        <p:spPr>
          <a:xfrm>
            <a:off x="152400" y="3352800"/>
            <a:ext cx="1828800" cy="1219200"/>
          </a:xfrm>
          <a:prstGeom prst="wedgeRectCallout">
            <a:avLst>
              <a:gd name="adj1" fmla="val 130729"/>
              <a:gd name="adj2" fmla="val 1550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Recipe!</a:t>
            </a:r>
          </a:p>
        </p:txBody>
      </p:sp>
    </p:spTree>
    <p:extLst>
      <p:ext uri="{BB962C8B-B14F-4D97-AF65-F5344CB8AC3E}">
        <p14:creationId xmlns:p14="http://schemas.microsoft.com/office/powerpoint/2010/main" val="19586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3.88889E-6 -4.44444E-6 L 0.39862 0.21806 " pathEditMode="relative" rAng="0" ptsTypes="AA">
                                      <p:cBhvr>
                                        <p:cTn id="39" dur="2000" fill="hold"/>
                                        <p:tgtEl>
                                          <p:spTgt spid="61"/>
                                        </p:tgtEl>
                                        <p:attrNameLst>
                                          <p:attrName>ppt_x</p:attrName>
                                          <p:attrName>ppt_y</p:attrName>
                                        </p:attrNameLst>
                                      </p:cBhvr>
                                      <p:rCtr x="19931" y="10903"/>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3.61111E-6 1.85185E-6 L -0.296 0.3794 " pathEditMode="relative" rAng="0" ptsTypes="AA">
                                      <p:cBhvr>
                                        <p:cTn id="56" dur="2000" fill="hold"/>
                                        <p:tgtEl>
                                          <p:spTgt spid="62"/>
                                        </p:tgtEl>
                                        <p:attrNameLst>
                                          <p:attrName>ppt_x</p:attrName>
                                          <p:attrName>ppt_y</p:attrName>
                                        </p:attrNameLst>
                                      </p:cBhvr>
                                      <p:rCtr x="-14809" y="18958"/>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3.33333E-6 L 0.00121 0.59167 " pathEditMode="relative" rAng="0" ptsTypes="AA">
                                      <p:cBhvr>
                                        <p:cTn id="63" dur="2000" fill="hold"/>
                                        <p:tgtEl>
                                          <p:spTgt spid="64"/>
                                        </p:tgtEl>
                                        <p:attrNameLst>
                                          <p:attrName>ppt_x</p:attrName>
                                          <p:attrName>ppt_y</p:attrName>
                                        </p:attrNameLst>
                                      </p:cBhvr>
                                      <p:rCtr x="52" y="2958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5">
                                            <p:txEl>
                                              <p:pRg st="2" end="2"/>
                                            </p:txEl>
                                          </p:spTgt>
                                        </p:tgtEl>
                                        <p:attrNameLst>
                                          <p:attrName>style.visibility</p:attrName>
                                        </p:attrNameLst>
                                      </p:cBhvr>
                                      <p:to>
                                        <p:strVal val="visible"/>
                                      </p:to>
                                    </p:set>
                                    <p:animEffect transition="in" filter="fade">
                                      <p:cBhvr>
                                        <p:cTn id="73" dur="500"/>
                                        <p:tgtEl>
                                          <p:spTgt spid="65">
                                            <p:txEl>
                                              <p:pRg st="2" end="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fade">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5">
                                            <p:txEl>
                                              <p:pRg st="3" end="3"/>
                                            </p:txEl>
                                          </p:spTgt>
                                        </p:tgtEl>
                                        <p:attrNameLst>
                                          <p:attrName>style.visibility</p:attrName>
                                        </p:attrNameLst>
                                      </p:cBhvr>
                                      <p:to>
                                        <p:strVal val="visible"/>
                                      </p:to>
                                    </p:set>
                                    <p:animEffect transition="in" filter="fade">
                                      <p:cBhvr>
                                        <p:cTn id="83" dur="500"/>
                                        <p:tgtEl>
                                          <p:spTgt spid="6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fade">
                                      <p:cBhvr>
                                        <p:cTn id="9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1"/>
      <p:bldP spid="61" grpId="0"/>
      <p:bldP spid="61" grpId="1"/>
      <p:bldP spid="62" grpId="0"/>
      <p:bldP spid="62" grpId="1"/>
      <p:bldP spid="64" grpId="0"/>
      <p:bldP spid="64" grpId="1"/>
      <p:bldP spid="68" grpId="0"/>
      <p:bldP spid="15" grpId="0"/>
      <p:bldP spid="17" grpId="0" animBg="1"/>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Looking for Relationships</a:t>
            </a:r>
          </a:p>
        </p:txBody>
      </p:sp>
      <p:sp>
        <p:nvSpPr>
          <p:cNvPr id="5" name="Content Placeholder 4">
            <a:extLst>
              <a:ext uri="{FF2B5EF4-FFF2-40B4-BE49-F238E27FC236}">
                <a16:creationId xmlns:a16="http://schemas.microsoft.com/office/drawing/2014/main" id="{03B3D5FE-3578-004C-B64A-B02C704187F5}"/>
              </a:ext>
            </a:extLst>
          </p:cNvPr>
          <p:cNvSpPr>
            <a:spLocks noGrp="1"/>
          </p:cNvSpPr>
          <p:nvPr>
            <p:ph idx="1"/>
          </p:nvPr>
        </p:nvSpPr>
        <p:spPr/>
        <p:txBody>
          <a:bodyPr/>
          <a:lstStyle/>
          <a:p>
            <a:r>
              <a:rPr lang="en-US" dirty="0"/>
              <a:t>Open </a:t>
            </a:r>
            <a:r>
              <a:rPr lang="en-US" u="sng" dirty="0">
                <a:hlinkClick r:id="rId2"/>
              </a:rPr>
              <a:t>www.Tinder.com</a:t>
            </a:r>
            <a:endParaRPr lang="en-US" u="sng" dirty="0"/>
          </a:p>
          <a:p>
            <a:r>
              <a:rPr lang="en-US" i="1" dirty="0"/>
              <a:t>JUST KIDDING – not that kind of relationship!!</a:t>
            </a:r>
          </a:p>
          <a:p>
            <a:pPr marL="0" indent="0">
              <a:buNone/>
            </a:pPr>
            <a:r>
              <a:rPr lang="en-US" sz="1600" i="1" spc="-200" dirty="0">
                <a:solidFill>
                  <a:schemeClr val="accent1"/>
                </a:solidFill>
                <a:latin typeface="Courier" pitchFamily="2" charset="0"/>
              </a:rPr>
              <a:t># scatter-plot :: (t :: Table, labels :: String, </a:t>
            </a:r>
            <a:r>
              <a:rPr lang="en-US" sz="1600" i="1" spc="-200" dirty="0" err="1">
                <a:solidFill>
                  <a:schemeClr val="accent1"/>
                </a:solidFill>
                <a:latin typeface="Courier" pitchFamily="2" charset="0"/>
              </a:rPr>
              <a:t>xs</a:t>
            </a:r>
            <a:r>
              <a:rPr lang="en-US" sz="1600" i="1" spc="-200" dirty="0">
                <a:solidFill>
                  <a:schemeClr val="accent1"/>
                </a:solidFill>
                <a:latin typeface="Courier" pitchFamily="2" charset="0"/>
              </a:rPr>
              <a:t> :: String, </a:t>
            </a:r>
            <a:r>
              <a:rPr lang="en-US" sz="1600" i="1" spc="-200" dirty="0" err="1">
                <a:solidFill>
                  <a:schemeClr val="accent1"/>
                </a:solidFill>
                <a:latin typeface="Courier" pitchFamily="2" charset="0"/>
              </a:rPr>
              <a:t>ys</a:t>
            </a:r>
            <a:r>
              <a:rPr lang="en-US" sz="1600" i="1" spc="-200" dirty="0">
                <a:solidFill>
                  <a:schemeClr val="accent1"/>
                </a:solidFill>
                <a:latin typeface="Courier" pitchFamily="2" charset="0"/>
              </a:rPr>
              <a:t> :: String) -&gt; Image</a:t>
            </a:r>
          </a:p>
          <a:p>
            <a:pPr marL="0" indent="0">
              <a:buNone/>
            </a:pPr>
            <a:r>
              <a:rPr lang="en-US" sz="1600" i="1" dirty="0">
                <a:solidFill>
                  <a:schemeClr val="accent1"/>
                </a:solidFill>
                <a:latin typeface="Courier" pitchFamily="2" charset="0"/>
              </a:rPr>
              <a:t>scatter-plot(animals-table, “name”, "pounds", "weeks”)</a:t>
            </a:r>
          </a:p>
          <a:p>
            <a:endParaRPr lang="en-US" i="1" dirty="0"/>
          </a:p>
          <a:p>
            <a:r>
              <a:rPr lang="en-US" dirty="0"/>
              <a:t>Try making some scatterplots!</a:t>
            </a:r>
          </a:p>
          <a:p>
            <a:r>
              <a:rPr lang="en-US" dirty="0"/>
              <a:t>Practice Table Plans on Page 18</a:t>
            </a:r>
          </a:p>
          <a:p>
            <a:endParaRPr lang="en-US" i="1" dirty="0"/>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91663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Making Good Sample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443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Sample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sample table has several qualities:</a:t>
            </a:r>
          </a:p>
          <a:p>
            <a:pPr marL="1200150" lvl="1" indent="-457200" eaLnBrk="1" hangingPunct="1">
              <a:spcAft>
                <a:spcPts val="6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600"/>
              </a:spcAft>
              <a:buClr>
                <a:srgbClr val="4C4C4C"/>
              </a:buClr>
              <a:buSzTx/>
            </a:pPr>
            <a:r>
              <a:rPr lang="en-US" sz="1600" dirty="0">
                <a:latin typeface="Arial" charset="0"/>
                <a:ea typeface="Arial" charset="0"/>
                <a:cs typeface="Arial" charset="0"/>
              </a:rPr>
              <a:t>Includes rows that will be filtered (both true and false)</a:t>
            </a:r>
          </a:p>
          <a:p>
            <a:pPr marL="1200150" lvl="1" indent="-457200" eaLnBrk="1" hangingPunct="1">
              <a:spcAft>
                <a:spcPts val="6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600"/>
              </a:spcAft>
              <a:buClr>
                <a:srgbClr val="4C4C4C"/>
              </a:buClr>
              <a:buSzTx/>
            </a:pPr>
            <a:endParaRPr lang="en-US" sz="16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Complete Page 22 &amp; 23</a:t>
            </a:r>
          </a:p>
        </p:txBody>
      </p:sp>
      <p:sp>
        <p:nvSpPr>
          <p:cNvPr id="2" name="Footer Placeholder 1"/>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440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20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2000" dirty="0">
                <a:latin typeface="Arial" charset="0"/>
                <a:ea typeface="Arial" charset="0"/>
                <a:cs typeface="Arial" charset="0"/>
              </a:rPr>
              <a:t>You can find your own (</a:t>
            </a:r>
            <a:r>
              <a:rPr lang="en-US" sz="2000" dirty="0" err="1">
                <a:latin typeface="Arial" charset="0"/>
                <a:ea typeface="Arial" charset="0"/>
                <a:cs typeface="Arial" charset="0"/>
              </a:rPr>
              <a:t>data.gov</a:t>
            </a:r>
            <a:r>
              <a:rPr lang="en-US" sz="20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2000" dirty="0">
                <a:latin typeface="Arial" charset="0"/>
                <a:ea typeface="Arial" charset="0"/>
                <a:cs typeface="Arial" charset="0"/>
              </a:rPr>
              <a:t>You can collect your own using Google forms!</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Click “Save a Copy”. Use </a:t>
            </a:r>
            <a:r>
              <a:rPr lang="en-US" sz="2400" dirty="0">
                <a:latin typeface="Courier" pitchFamily="2" charset="0"/>
                <a:ea typeface="Arial" charset="0"/>
                <a:cs typeface="Arial" charset="0"/>
              </a:rPr>
              <a:t>.row-n</a:t>
            </a:r>
            <a:r>
              <a:rPr lang="en-US" sz="2400" dirty="0">
                <a:latin typeface="Arial" charset="0"/>
                <a:ea typeface="Arial" charset="0"/>
                <a:cs typeface="Arial" charset="0"/>
              </a:rPr>
              <a:t> to define </a:t>
            </a:r>
            <a:r>
              <a:rPr lang="en-US" sz="2400" i="1" dirty="0">
                <a:latin typeface="Arial" charset="0"/>
                <a:ea typeface="Arial" charset="0"/>
                <a:cs typeface="Arial" charset="0"/>
              </a:rPr>
              <a:t>at least two sample rows</a:t>
            </a:r>
            <a:r>
              <a:rPr lang="en-US" sz="2400" dirty="0">
                <a:latin typeface="Arial" charset="0"/>
                <a:ea typeface="Arial" charset="0"/>
                <a:cs typeface="Arial" charset="0"/>
              </a:rPr>
              <a:t>. Be sure to use reasonable variable names!</a:t>
            </a:r>
          </a:p>
          <a:p>
            <a:pPr marL="342900" indent="-342900" eaLnBrk="1" hangingPunct="1">
              <a:spcAft>
                <a:spcPts val="1800"/>
              </a:spcAft>
              <a:buClr>
                <a:srgbClr val="4C4C4C"/>
              </a:buClr>
              <a:buSzTx/>
            </a:pPr>
            <a:r>
              <a:rPr lang="en-US" sz="2400" dirty="0">
                <a:latin typeface="Arial" charset="0"/>
                <a:ea typeface="Arial" charset="0"/>
                <a:cs typeface="Arial" charset="0"/>
              </a:rPr>
              <a:t>Complete Page 24 &amp; 25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Use the Design Recipe</a:t>
            </a:r>
          </a:p>
        </p:txBody>
      </p:sp>
      <p:sp>
        <p:nvSpPr>
          <p:cNvPr id="4" name="Rectangle 3"/>
          <p:cNvSpPr>
            <a:spLocks noChangeArrowheads="1"/>
          </p:cNvSpPr>
          <p:nvPr/>
        </p:nvSpPr>
        <p:spPr bwMode="auto">
          <a:xfrm>
            <a:off x="533400" y="1819275"/>
            <a:ext cx="7620000"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You as you did for the Animals dataset, define some functions to let you filter and build-columns for </a:t>
            </a:r>
            <a:r>
              <a:rPr lang="en-US" sz="2400" i="1" dirty="0">
                <a:latin typeface="Arial" charset="0"/>
                <a:ea typeface="Arial" charset="0"/>
                <a:cs typeface="Arial" charset="0"/>
              </a:rPr>
              <a:t>your</a:t>
            </a:r>
            <a:r>
              <a:rPr lang="en-US" sz="2400" dirty="0">
                <a:latin typeface="Arial" charset="0"/>
                <a:ea typeface="Arial" charset="0"/>
                <a:cs typeface="Arial" charset="0"/>
              </a:rPr>
              <a:t> dataset!</a:t>
            </a:r>
          </a:p>
          <a:p>
            <a:pPr marL="342900" indent="-342900" eaLnBrk="1" hangingPunct="1">
              <a:spcAft>
                <a:spcPts val="0"/>
              </a:spcAft>
              <a:buClr>
                <a:srgbClr val="4C4C4C"/>
              </a:buClr>
              <a:buSzTx/>
            </a:pPr>
            <a:r>
              <a:rPr lang="en-US" sz="2400" dirty="0">
                <a:latin typeface="Arial" charset="0"/>
                <a:ea typeface="Arial" charset="0"/>
                <a:cs typeface="Arial" charset="0"/>
              </a:rPr>
              <a:t>Complete Pages 26 &amp; 27</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77140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Quantity Charts in Your Dataset</a:t>
            </a:r>
          </a:p>
        </p:txBody>
      </p:sp>
      <p:sp>
        <p:nvSpPr>
          <p:cNvPr id="4" name="Rectangle 3"/>
          <p:cNvSpPr>
            <a:spLocks noChangeArrowheads="1"/>
          </p:cNvSpPr>
          <p:nvPr/>
        </p:nvSpPr>
        <p:spPr bwMode="auto">
          <a:xfrm>
            <a:off x="533400" y="1819275"/>
            <a:ext cx="7620000" cy="260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Make at least one Pie Chart and one Bar Chart for columns in your dataset</a:t>
            </a:r>
          </a:p>
          <a:p>
            <a:pPr marL="342900" indent="-342900" eaLnBrk="1" hangingPunct="1">
              <a:spcAft>
                <a:spcPts val="0"/>
              </a:spcAft>
              <a:buClr>
                <a:srgbClr val="4C4C4C"/>
              </a:buClr>
              <a:buSzTx/>
            </a:pPr>
            <a:endParaRPr lang="en-US" sz="2400" dirty="0">
              <a:latin typeface="Arial" charset="0"/>
              <a:ea typeface="Arial" charset="0"/>
              <a:cs typeface="Arial" charset="0"/>
            </a:endParaRPr>
          </a:p>
          <a:p>
            <a:pPr marL="342900" indent="-342900" eaLnBrk="1" hangingPunct="1">
              <a:spcAft>
                <a:spcPts val="0"/>
              </a:spcAft>
              <a:buClr>
                <a:srgbClr val="4C4C4C"/>
              </a:buClr>
              <a:buSzTx/>
            </a:pPr>
            <a:r>
              <a:rPr lang="en-US" sz="2400" dirty="0">
                <a:latin typeface="Arial" charset="0"/>
                <a:ea typeface="Arial" charset="0"/>
                <a:cs typeface="Arial" charset="0"/>
              </a:rPr>
              <a:t>What do you </a:t>
            </a:r>
            <a:r>
              <a:rPr lang="en-US" sz="2400" b="1" dirty="0">
                <a:latin typeface="Arial" charset="0"/>
                <a:ea typeface="Arial" charset="0"/>
                <a:cs typeface="Arial" charset="0"/>
              </a:rPr>
              <a:t>Notice? </a:t>
            </a:r>
            <a:r>
              <a:rPr lang="en-US" sz="2400" dirty="0">
                <a:latin typeface="Arial" charset="0"/>
                <a:ea typeface="Arial" charset="0"/>
                <a:cs typeface="Arial" charset="0"/>
              </a:rPr>
              <a:t>What do you </a:t>
            </a:r>
            <a:r>
              <a:rPr lang="en-US" sz="2400" b="1" dirty="0">
                <a:latin typeface="Arial" charset="0"/>
                <a:ea typeface="Arial" charset="0"/>
                <a:cs typeface="Arial" charset="0"/>
              </a:rPr>
              <a:t>Wonder?</a:t>
            </a:r>
          </a:p>
          <a:p>
            <a:pPr marL="342900" indent="-342900" eaLnBrk="1" hangingPunct="1">
              <a:spcAft>
                <a:spcPts val="0"/>
              </a:spcAft>
              <a:buClr>
                <a:srgbClr val="4C4C4C"/>
              </a:buClr>
              <a:buSzTx/>
            </a:pPr>
            <a:endParaRPr lang="en-US" sz="2400" dirty="0">
              <a:latin typeface="Arial" charset="0"/>
              <a:ea typeface="Arial" charset="0"/>
              <a:cs typeface="Arial" charset="0"/>
            </a:endParaRPr>
          </a:p>
          <a:p>
            <a:pPr marL="342900" indent="-342900" eaLnBrk="1" hangingPunct="1">
              <a:spcAft>
                <a:spcPts val="0"/>
              </a:spcAft>
              <a:buClr>
                <a:srgbClr val="4C4C4C"/>
              </a:buClr>
              <a:buSzTx/>
            </a:pPr>
            <a:r>
              <a:rPr lang="en-US" sz="2400" dirty="0">
                <a:latin typeface="Arial" charset="0"/>
                <a:ea typeface="Arial" charset="0"/>
                <a:cs typeface="Arial" charset="0"/>
              </a:rPr>
              <a:t>Write your findings on Page 28</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70003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189C6-03E4-3F48-8D21-C1F15E4F008B}"/>
              </a:ext>
            </a:extLst>
          </p:cNvPr>
          <p:cNvSpPr>
            <a:spLocks noGrp="1"/>
          </p:cNvSpPr>
          <p:nvPr>
            <p:ph type="title"/>
          </p:nvPr>
        </p:nvSpPr>
        <p:spPr/>
        <p:txBody>
          <a:bodyPr/>
          <a:lstStyle/>
          <a:p>
            <a:r>
              <a:rPr lang="en-US" dirty="0"/>
              <a:t>End-of Day Survey</a:t>
            </a:r>
          </a:p>
        </p:txBody>
      </p:sp>
      <p:sp>
        <p:nvSpPr>
          <p:cNvPr id="3" name="Content Placeholder 2">
            <a:extLst>
              <a:ext uri="{FF2B5EF4-FFF2-40B4-BE49-F238E27FC236}">
                <a16:creationId xmlns:a16="http://schemas.microsoft.com/office/drawing/2014/main" id="{A3CC45E3-9E55-B743-8AF3-8B565A1534E7}"/>
              </a:ext>
            </a:extLst>
          </p:cNvPr>
          <p:cNvSpPr>
            <a:spLocks noGrp="1"/>
          </p:cNvSpPr>
          <p:nvPr>
            <p:ph idx="1"/>
          </p:nvPr>
        </p:nvSpPr>
        <p:spPr/>
        <p:txBody>
          <a:bodyPr/>
          <a:lstStyle/>
          <a:p>
            <a:pPr marL="514350" indent="-514350">
              <a:buFont typeface="+mj-lt"/>
              <a:buAutoNum type="arabicPeriod"/>
            </a:pPr>
            <a:r>
              <a:rPr lang="en-US" dirty="0"/>
              <a:t>Did the session achieve today’s objectives? [Y/N]</a:t>
            </a:r>
          </a:p>
          <a:p>
            <a:pPr lvl="1"/>
            <a:r>
              <a:rPr lang="en-US" dirty="0"/>
              <a:t>If no, why?</a:t>
            </a:r>
          </a:p>
          <a:p>
            <a:pPr lvl="1"/>
            <a:endParaRPr lang="en-US" dirty="0"/>
          </a:p>
          <a:p>
            <a:pPr marL="514350" indent="-514350">
              <a:buFont typeface="+mj-lt"/>
              <a:buAutoNum type="arabicPeriod"/>
            </a:pPr>
            <a:r>
              <a:rPr lang="en-US" dirty="0"/>
              <a:t>Which topic(s) or aspect(s) of the workshop did you find most interesting or useful?</a:t>
            </a:r>
          </a:p>
          <a:p>
            <a:pPr marL="514350" indent="-514350">
              <a:buFont typeface="+mj-lt"/>
              <a:buAutoNum type="arabicPeriod"/>
            </a:pPr>
            <a:endParaRPr lang="en-US" dirty="0"/>
          </a:p>
          <a:p>
            <a:pPr marL="514350" indent="-514350">
              <a:buFont typeface="+mj-lt"/>
              <a:buAutoNum type="arabicPeriod"/>
            </a:pPr>
            <a:r>
              <a:rPr lang="en-US" dirty="0"/>
              <a:t>One question I still have about what we learned today is…</a:t>
            </a:r>
          </a:p>
        </p:txBody>
      </p:sp>
      <p:sp>
        <p:nvSpPr>
          <p:cNvPr id="4" name="Footer Placeholder 3">
            <a:extLst>
              <a:ext uri="{FF2B5EF4-FFF2-40B4-BE49-F238E27FC236}">
                <a16:creationId xmlns:a16="http://schemas.microsoft.com/office/drawing/2014/main" id="{1B2566D6-A5CC-4A49-85BA-789895E03783}"/>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566148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06AB-EA98-794B-B4E1-63DEE11AB7C0}"/>
              </a:ext>
            </a:extLst>
          </p:cNvPr>
          <p:cNvSpPr>
            <a:spLocks noGrp="1"/>
          </p:cNvSpPr>
          <p:nvPr>
            <p:ph type="title"/>
          </p:nvPr>
        </p:nvSpPr>
        <p:spPr/>
        <p:txBody>
          <a:bodyPr/>
          <a:lstStyle/>
          <a:p>
            <a:r>
              <a:rPr lang="en-US" dirty="0"/>
              <a:t>Unit 5</a:t>
            </a:r>
          </a:p>
        </p:txBody>
      </p:sp>
    </p:spTree>
    <p:extLst>
      <p:ext uri="{BB962C8B-B14F-4D97-AF65-F5344CB8AC3E}">
        <p14:creationId xmlns:p14="http://schemas.microsoft.com/office/powerpoint/2010/main" val="17798442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Content Placeholder 2"/>
          <p:cNvSpPr>
            <a:spLocks noGrp="1"/>
          </p:cNvSpPr>
          <p:nvPr>
            <p:ph idx="1"/>
          </p:nvPr>
        </p:nvSpPr>
        <p:spPr>
          <a:xfrm>
            <a:off x="2057400" y="1219200"/>
            <a:ext cx="6934200" cy="5029200"/>
          </a:xfrm>
        </p:spPr>
        <p:txBody>
          <a:bodyPr/>
          <a:lstStyle/>
          <a:p>
            <a:pPr marL="0" indent="0" algn="r">
              <a:buNone/>
            </a:pPr>
            <a:r>
              <a:rPr lang="en-US" sz="3200" b="1" dirty="0"/>
              <a:t>According to the Animal Shelter Bureau, the average pet waits 5.8 weeks to be adopted.</a:t>
            </a:r>
          </a:p>
          <a:p>
            <a:pPr algn="r"/>
            <a:endParaRPr lang="en-US" dirty="0"/>
          </a:p>
          <a:p>
            <a:pPr marL="0" indent="0" algn="r">
              <a:buNone/>
            </a:pPr>
            <a:r>
              <a:rPr lang="en-US" sz="2400" i="1" dirty="0"/>
              <a:t>Does that mean most pets wait more than a month homes to find? Why or why not?</a:t>
            </a:r>
          </a:p>
          <a:p>
            <a:pPr marL="0" indent="0" algn="r">
              <a:buNone/>
            </a:pPr>
            <a:endParaRPr lang="en-US" i="1" dirty="0"/>
          </a:p>
          <a:p>
            <a:pPr marL="0" indent="0" algn="r">
              <a:buNone/>
            </a:pPr>
            <a:endParaRPr lang="en-US" i="1" dirty="0"/>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What kind of question is this?</a:t>
            </a:r>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File</a:t>
            </a:r>
            <a:endParaRPr lang="en-US" sz="2200" dirty="0">
              <a:latin typeface="Arial" panose="020B0604020202020204" pitchFamily="34" charset="0"/>
              <a:cs typeface="Arial" panose="020B0604020202020204" pitchFamily="34" charset="0"/>
            </a:endParaRPr>
          </a:p>
          <a:p>
            <a:pPr marL="0" indent="0" algn="r" eaLnBrk="1" hangingPunct="1">
              <a:spcBef>
                <a:spcPts val="0"/>
              </a:spcBef>
              <a:spcAft>
                <a:spcPts val="600"/>
              </a:spcAft>
              <a:buClr>
                <a:srgbClr val="4C4C4C"/>
              </a:buClr>
              <a:buSzTx/>
              <a:buNone/>
            </a:pPr>
            <a:r>
              <a:rPr lang="en-US" sz="2200" dirty="0"/>
              <a:t>Summarizing columns (GPA, Credit Score</a:t>
            </a:r>
            <a:r>
              <a:rPr lang="mr-IN" sz="2200" dirty="0"/>
              <a:t>…</a:t>
            </a:r>
            <a:r>
              <a:rPr lang="en-US" sz="2200" dirty="0"/>
              <a:t>)</a:t>
            </a:r>
          </a:p>
          <a:p>
            <a:pPr marL="0" indent="0" algn="r">
              <a:buNone/>
            </a:pPr>
            <a:endParaRPr lang="en-US" i="1" dirty="0"/>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4E2E2F68-5E2B-224E-BFA7-2A119B56EE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3051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Mean</a:t>
            </a:r>
            <a:r>
              <a:rPr lang="en-US" sz="2100" dirty="0">
                <a:latin typeface="Arial" charset="0"/>
                <a:ea typeface="Arial" charset="0"/>
                <a:cs typeface="Arial" charset="0"/>
              </a:rPr>
              <a:t> is the Sum, divided by the Length of the list.</a:t>
            </a:r>
          </a:p>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100" dirty="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100" dirty="0" err="1">
                <a:latin typeface="Arial" charset="0"/>
                <a:ea typeface="Arial" charset="0"/>
                <a:cs typeface="Arial" charset="0"/>
              </a:rPr>
              <a:t>Pyret</a:t>
            </a:r>
            <a:r>
              <a:rPr lang="en-US" sz="2100" dirty="0">
                <a:latin typeface="Arial" charset="0"/>
                <a:ea typeface="Arial" charset="0"/>
                <a:cs typeface="Arial" charset="0"/>
              </a:rPr>
              <a:t> has a </a:t>
            </a:r>
            <a:r>
              <a:rPr lang="en-US" sz="2100" dirty="0">
                <a:latin typeface="Courier New" charset="0"/>
                <a:ea typeface="Courier New" charset="0"/>
                <a:cs typeface="Courier New" charset="0"/>
              </a:rPr>
              <a:t>mean</a:t>
            </a:r>
            <a:r>
              <a:rPr lang="en-US" sz="2100" dirty="0">
                <a:latin typeface="Arial" charset="0"/>
                <a:ea typeface="Arial" charset="0"/>
                <a:cs typeface="Arial" charset="0"/>
              </a:rPr>
              <a:t> function for tables!</a:t>
            </a:r>
          </a:p>
          <a:p>
            <a:pPr eaLnBrk="1" hangingPunct="1">
              <a:spcBef>
                <a:spcPts val="0"/>
              </a:spcBef>
              <a:spcAft>
                <a:spcPts val="0"/>
              </a:spcAft>
              <a:buClr>
                <a:srgbClr val="4C4C4C"/>
              </a:buClr>
              <a:buSzTx/>
              <a:buNone/>
            </a:pPr>
            <a:r>
              <a:rPr lang="en-US" sz="2100" dirty="0">
                <a:solidFill>
                  <a:schemeClr val="accent1"/>
                </a:solidFill>
                <a:latin typeface="Courier New" charset="0"/>
                <a:ea typeface="Courier New" charset="0"/>
                <a:cs typeface="Courier New" charset="0"/>
              </a:rPr>
              <a:t># mean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Median</a:t>
            </a:r>
            <a:r>
              <a:rPr lang="en-US" sz="2100" dirty="0">
                <a:latin typeface="Arial" charset="0"/>
                <a:ea typeface="Arial" charset="0"/>
                <a:cs typeface="Arial" charset="0"/>
              </a:rPr>
              <a:t> is the “middle” value of a sorted list of numbers </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If there is no “middle”, take the mean of the “middle two”</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median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median(animals-table,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31</a:t>
            </a:r>
          </a:p>
          <a:p>
            <a:pPr marL="328613" lvl="1" indent="-328613" eaLnBrk="1" hangingPunct="1">
              <a:spcBef>
                <a:spcPts val="0"/>
              </a:spcBef>
              <a:spcAft>
                <a:spcPts val="600"/>
              </a:spcAft>
              <a:buClr>
                <a:srgbClr val="4C4C4C"/>
              </a:buClr>
              <a:buSzTx/>
              <a:buNone/>
            </a:pPr>
            <a:endParaRPr lang="en-US" sz="21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Modes </a:t>
            </a:r>
            <a:r>
              <a:rPr lang="en-US" sz="2100" dirty="0">
                <a:latin typeface="Arial" charset="0"/>
                <a:ea typeface="Arial" charset="0"/>
                <a:cs typeface="Arial" charset="0"/>
              </a:rPr>
              <a:t>are the “most repeated” value in a list of numbers </a:t>
            </a:r>
          </a:p>
          <a:p>
            <a:pPr marL="342900" indent="-342900" eaLnBrk="1" hangingPunct="1">
              <a:spcAft>
                <a:spcPts val="1800"/>
              </a:spcAft>
              <a:buClr>
                <a:srgbClr val="4C4C4C"/>
              </a:buClr>
              <a:buSzTx/>
            </a:pPr>
            <a:r>
              <a:rPr lang="en-US" sz="2100" dirty="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5, 2, 3, 3, 1, 4</a:t>
            </a:r>
            <a:r>
              <a:rPr lang="en-US" sz="2100" dirty="0">
                <a:latin typeface="Arial" charset="0"/>
                <a:ea typeface="Arial" charset="0"/>
                <a:cs typeface="Arial" charset="0"/>
              </a:rPr>
              <a:t>?</a:t>
            </a: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more multiple modes: </a:t>
            </a:r>
            <a:r>
              <a:rPr lang="en-US" sz="2100" dirty="0">
                <a:solidFill>
                  <a:schemeClr val="accent1"/>
                </a:solidFill>
                <a:latin typeface="Arial" charset="0"/>
                <a:ea typeface="Arial" charset="0"/>
                <a:cs typeface="Arial" charset="0"/>
              </a:rPr>
              <a:t>5, 2, 3, 3, 1, 4, 6, 5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no modes: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modes</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a:t>
            </a:r>
            <a:r>
              <a:rPr lang="en-US" sz="2100" b="1" dirty="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modes(animals-table,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 you think?</a:t>
            </a:r>
          </a:p>
        </p:txBody>
      </p:sp>
      <p:sp>
        <p:nvSpPr>
          <p:cNvPr id="4" name="Rectangle 3"/>
          <p:cNvSpPr>
            <a:spLocks noChangeArrowheads="1"/>
          </p:cNvSpPr>
          <p:nvPr/>
        </p:nvSpPr>
        <p:spPr bwMode="auto">
          <a:xfrm>
            <a:off x="304800" y="1752600"/>
            <a:ext cx="8610600" cy="446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tabLst>
                <a:tab pos="1655763" algn="l"/>
                <a:tab pos="2227263" algn="l"/>
                <a:tab pos="4746625" algn="l"/>
              </a:tabLst>
            </a:pPr>
            <a:r>
              <a:rPr lang="en-US" b="1" i="1" dirty="0"/>
              <a:t>According to the US Census Bureau, the average American household earned more than $45,000 in 2003 - more than 3x the poverty line that year. They conclude that very few Americans live in poverty.</a:t>
            </a:r>
          </a:p>
          <a:p>
            <a:pPr marL="12700">
              <a:lnSpc>
                <a:spcPct val="150000"/>
              </a:lnSpc>
              <a:tabLst>
                <a:tab pos="1655763" algn="l"/>
                <a:tab pos="2227263" algn="l"/>
                <a:tab pos="4746625" algn="l"/>
              </a:tabLst>
            </a:pPr>
            <a:endParaRPr lang="en-US" b="1" i="1" dirty="0"/>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do you think?</a:t>
            </a:r>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kind of question is this?</a:t>
            </a:r>
          </a:p>
          <a:p>
            <a:pPr marL="12700">
              <a:lnSpc>
                <a:spcPct val="150000"/>
              </a:lnSpc>
              <a:tabLst>
                <a:tab pos="1655763" algn="l"/>
                <a:tab pos="2227263" algn="l"/>
                <a:tab pos="4746625" algn="l"/>
              </a:tabLst>
            </a:pPr>
            <a:endParaRPr lang="en-US" b="1" i="1"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dirty="0"/>
              <a:t>Plotting values on a number line</a:t>
            </a:r>
          </a:p>
          <a:p>
            <a:r>
              <a:rPr lang="en-US" sz="2400" dirty="0"/>
              <a:t>The </a:t>
            </a:r>
            <a:r>
              <a:rPr lang="en-US" sz="2400" b="1" dirty="0"/>
              <a:t>median</a:t>
            </a:r>
            <a:r>
              <a:rPr lang="en-US" sz="2400" dirty="0"/>
              <a:t> splits the values into “upper” and “lower” halves</a:t>
            </a:r>
          </a:p>
          <a:p>
            <a:r>
              <a:rPr lang="en-US" sz="2400" dirty="0"/>
              <a:t>The </a:t>
            </a:r>
            <a:r>
              <a:rPr lang="en-US" sz="2400" i="1" dirty="0"/>
              <a:t>medians of the halves </a:t>
            </a:r>
            <a:r>
              <a:rPr lang="en-US" sz="2400" dirty="0"/>
              <a:t>defines four </a:t>
            </a:r>
            <a:r>
              <a:rPr lang="en-US" sz="2400" b="1" dirty="0"/>
              <a:t>quartiles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a:solidFill>
                      <a:schemeClr val="tx1">
                        <a:lumMod val="50000"/>
                      </a:schemeClr>
                    </a:solidFill>
                  </a:rPr>
                  <a:t>Min</a:t>
                </a: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a:solidFill>
                      <a:schemeClr val="tx1">
                        <a:lumMod val="50000"/>
                      </a:schemeClr>
                    </a:solidFill>
                  </a:rPr>
                  <a:t>Max</a:t>
                </a: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a:solidFill>
                    <a:schemeClr val="tx1">
                      <a:lumMod val="50000"/>
                    </a:schemeClr>
                  </a:solidFill>
                </a:rPr>
                <a:t>Median</a:t>
              </a: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a:solidFill>
                    <a:schemeClr val="tx1">
                      <a:lumMod val="50000"/>
                    </a:schemeClr>
                  </a:solidFill>
                </a:rPr>
                <a:t>Q3</a:t>
              </a: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a:solidFill>
                    <a:sysClr val="windowText" lastClr="000000"/>
                  </a:solidFill>
                </a:rPr>
                <a:t>Interquartile Range</a:t>
              </a: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a:xfrm>
            <a:off x="152400" y="1722438"/>
            <a:ext cx="8839200" cy="4525962"/>
          </a:xfrm>
        </p:spPr>
        <p:txBody>
          <a:bodyPr/>
          <a:lstStyle/>
          <a:p>
            <a:r>
              <a:rPr lang="en-US" sz="2400" dirty="0"/>
              <a:t>Plots like these are called </a:t>
            </a:r>
            <a:r>
              <a:rPr lang="en-US" sz="2400" i="1" dirty="0"/>
              <a:t>box-plots</a:t>
            </a:r>
            <a:r>
              <a:rPr lang="en-US" sz="2400" dirty="0"/>
              <a:t>.</a:t>
            </a:r>
          </a:p>
          <a:p>
            <a:pPr eaLnBrk="1" hangingPunct="1">
              <a:spcBef>
                <a:spcPts val="0"/>
              </a:spcBef>
              <a:spcAft>
                <a:spcPts val="600"/>
              </a:spcAft>
              <a:buClr>
                <a:srgbClr val="4C4C4C"/>
              </a:buClr>
              <a:buSzTx/>
              <a:buNone/>
            </a:pPr>
            <a:r>
              <a:rPr lang="en-US" sz="2400" spc="-150" dirty="0">
                <a:solidFill>
                  <a:schemeClr val="accent1"/>
                </a:solidFill>
                <a:latin typeface="Courier New" charset="0"/>
                <a:ea typeface="Courier New" charset="0"/>
                <a:cs typeface="Courier New" charset="0"/>
              </a:rPr>
              <a:t># box-plot </a:t>
            </a:r>
            <a:r>
              <a:rPr lang="en-US" sz="2400" kern="600" spc="-150" dirty="0">
                <a:solidFill>
                  <a:schemeClr val="accent1"/>
                </a:solidFill>
                <a:latin typeface="Courier New" charset="0"/>
                <a:ea typeface="Courier New" charset="0"/>
                <a:cs typeface="Courier New" charset="0"/>
              </a:rPr>
              <a:t>::</a:t>
            </a:r>
            <a:r>
              <a:rPr lang="en-US" sz="2400" spc="-150" dirty="0">
                <a:solidFill>
                  <a:schemeClr val="accent1"/>
                </a:solidFill>
                <a:latin typeface="Courier New" charset="0"/>
                <a:ea typeface="Courier New" charset="0"/>
                <a:cs typeface="Courier New" charset="0"/>
              </a:rPr>
              <a:t> (t </a:t>
            </a:r>
            <a:r>
              <a:rPr lang="en-US" sz="2400" kern="600" spc="-150" dirty="0">
                <a:solidFill>
                  <a:schemeClr val="accent1"/>
                </a:solidFill>
                <a:latin typeface="Courier New" charset="0"/>
                <a:ea typeface="Courier New" charset="0"/>
                <a:cs typeface="Courier New" charset="0"/>
              </a:rPr>
              <a:t>::</a:t>
            </a:r>
            <a:r>
              <a:rPr lang="en-US" sz="2400" spc="-150" dirty="0">
                <a:solidFill>
                  <a:schemeClr val="accent1"/>
                </a:solidFill>
                <a:latin typeface="Courier New" charset="0"/>
                <a:ea typeface="Courier New" charset="0"/>
                <a:cs typeface="Courier New" charset="0"/>
              </a:rPr>
              <a:t> Table, col </a:t>
            </a:r>
            <a:r>
              <a:rPr lang="en-US" sz="2400" kern="600" spc="-150" dirty="0">
                <a:solidFill>
                  <a:schemeClr val="accent1"/>
                </a:solidFill>
                <a:latin typeface="Courier New" charset="0"/>
                <a:ea typeface="Courier New" charset="0"/>
                <a:cs typeface="Courier New" charset="0"/>
              </a:rPr>
              <a:t>::</a:t>
            </a:r>
            <a:r>
              <a:rPr lang="en-US" sz="2400" spc="-150" dirty="0">
                <a:solidFill>
                  <a:schemeClr val="accent1"/>
                </a:solidFill>
                <a:latin typeface="Courier New" charset="0"/>
                <a:ea typeface="Courier New" charset="0"/>
                <a:cs typeface="Courier New" charset="0"/>
              </a:rPr>
              <a:t> String) </a:t>
            </a:r>
            <a:r>
              <a:rPr lang="en-US" sz="2400" spc="-150" dirty="0">
                <a:solidFill>
                  <a:schemeClr val="accent1"/>
                </a:solidFill>
                <a:latin typeface="Courier New" charset="0"/>
                <a:ea typeface="Courier New" charset="0"/>
                <a:cs typeface="Courier New" charset="0"/>
                <a:sym typeface="Wingdings"/>
              </a:rPr>
              <a:t> Image</a:t>
            </a:r>
          </a:p>
          <a:p>
            <a:pPr marL="328613" lvl="1" indent="-328613" eaLnBrk="1" hangingPunct="1">
              <a:spcBef>
                <a:spcPts val="0"/>
              </a:spcBef>
              <a:spcAft>
                <a:spcPts val="600"/>
              </a:spcAft>
              <a:buClr>
                <a:srgbClr val="4C4C4C"/>
              </a:buClr>
              <a:buSzTx/>
              <a:buNone/>
            </a:pPr>
            <a:r>
              <a:rPr lang="en-US" dirty="0">
                <a:solidFill>
                  <a:schemeClr val="accent1"/>
                </a:solidFill>
                <a:latin typeface="Courier New" charset="0"/>
                <a:ea typeface="Courier New" charset="0"/>
                <a:cs typeface="Courier New" charset="0"/>
                <a:sym typeface="Wingdings"/>
              </a:rPr>
              <a:t>box-plot(animals-table, “weeks”)</a:t>
            </a:r>
          </a:p>
          <a:p>
            <a:endParaRPr lang="en-US" sz="2400" b="1" dirty="0"/>
          </a:p>
          <a:p>
            <a:r>
              <a:rPr lang="en-US" sz="2400" b="1" dirty="0"/>
              <a:t>Five-Number Summary</a:t>
            </a:r>
          </a:p>
          <a:p>
            <a:pPr lvl="1"/>
            <a:r>
              <a:rPr lang="en-US" dirty="0"/>
              <a:t>Min, Max, Median (Q2), Q1 and Q3</a:t>
            </a:r>
          </a:p>
          <a:p>
            <a:pPr lvl="1"/>
            <a:r>
              <a:rPr lang="en-US" dirty="0"/>
              <a:t>Write this on Page 47</a:t>
            </a:r>
          </a:p>
          <a:p>
            <a:endParaRPr lang="en-US" dirty="0"/>
          </a:p>
          <a:p>
            <a:r>
              <a:rPr lang="en-US" sz="2400" dirty="0"/>
              <a:t>Sketch your box plot - horizontally -  on Page 31</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8298-6314-AA4E-9A2F-97FB06DCBCF3}"/>
              </a:ext>
            </a:extLst>
          </p:cNvPr>
          <p:cNvSpPr>
            <a:spLocks noGrp="1"/>
          </p:cNvSpPr>
          <p:nvPr>
            <p:ph type="title"/>
          </p:nvPr>
        </p:nvSpPr>
        <p:spPr/>
        <p:txBody>
          <a:bodyPr/>
          <a:lstStyle/>
          <a:p>
            <a:r>
              <a:rPr lang="en-US" dirty="0"/>
              <a:t>Fake News</a:t>
            </a:r>
          </a:p>
        </p:txBody>
      </p:sp>
      <p:sp>
        <p:nvSpPr>
          <p:cNvPr id="3" name="Content Placeholder 2">
            <a:extLst>
              <a:ext uri="{FF2B5EF4-FFF2-40B4-BE49-F238E27FC236}">
                <a16:creationId xmlns:a16="http://schemas.microsoft.com/office/drawing/2014/main" id="{C2EDF82A-3BDB-6A44-8EA5-BBE735580D9B}"/>
              </a:ext>
            </a:extLst>
          </p:cNvPr>
          <p:cNvSpPr>
            <a:spLocks noGrp="1"/>
          </p:cNvSpPr>
          <p:nvPr>
            <p:ph idx="1"/>
          </p:nvPr>
        </p:nvSpPr>
        <p:spPr/>
        <p:txBody>
          <a:bodyPr/>
          <a:lstStyle/>
          <a:p>
            <a:r>
              <a:rPr lang="en-US" dirty="0"/>
              <a:t>Terms like “average” (or mean), “most common” (mode), or “median” show up in the news.</a:t>
            </a:r>
          </a:p>
          <a:p>
            <a:endParaRPr lang="en-US" dirty="0"/>
          </a:p>
          <a:p>
            <a:r>
              <a:rPr lang="en-US" dirty="0"/>
              <a:t>But they don’t mean the same thing, and they can easily be abused to trick the reader into drawing a faulty conclusion.</a:t>
            </a:r>
          </a:p>
          <a:p>
            <a:pPr>
              <a:lnSpc>
                <a:spcPct val="200000"/>
              </a:lnSpc>
            </a:pPr>
            <a:r>
              <a:rPr lang="en-US" dirty="0"/>
              <a:t>Complete Page 32.</a:t>
            </a:r>
          </a:p>
          <a:p>
            <a:pPr>
              <a:lnSpc>
                <a:spcPct val="200000"/>
              </a:lnSpc>
            </a:pPr>
            <a:endParaRPr lang="en-US" dirty="0"/>
          </a:p>
        </p:txBody>
      </p:sp>
      <p:sp>
        <p:nvSpPr>
          <p:cNvPr id="4" name="Footer Placeholder 3">
            <a:extLst>
              <a:ext uri="{FF2B5EF4-FFF2-40B4-BE49-F238E27FC236}">
                <a16:creationId xmlns:a16="http://schemas.microsoft.com/office/drawing/2014/main" id="{25FD9EFF-E4E6-5349-997D-38CC27874E65}"/>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0885951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fixed-weeks-box</a:t>
            </a:r>
          </a:p>
        </p:txBody>
      </p:sp>
      <p:pic>
        <p:nvPicPr>
          <p:cNvPr id="24" name="Picture 23">
            <a:extLst>
              <a:ext uri="{FF2B5EF4-FFF2-40B4-BE49-F238E27FC236}">
                <a16:creationId xmlns:a16="http://schemas.microsoft.com/office/drawing/2014/main" id="{DEF5D5F7-297B-2D47-A8D8-C5C0A2F9F485}"/>
              </a:ext>
            </a:extLst>
          </p:cNvPr>
          <p:cNvPicPr>
            <a:picLocks noChangeAspect="1"/>
          </p:cNvPicPr>
          <p:nvPr/>
        </p:nvPicPr>
        <p:blipFill>
          <a:blip r:embed="rId3"/>
          <a:stretch>
            <a:fillRect/>
          </a:stretch>
        </p:blipFill>
        <p:spPr>
          <a:xfrm>
            <a:off x="2119542" y="895350"/>
            <a:ext cx="6997700" cy="6038850"/>
          </a:xfrm>
          <a:prstGeom prst="rect">
            <a:avLst/>
          </a:prstGeom>
          <a:ln>
            <a:solidFill>
              <a:schemeClr val="bg1"/>
            </a:solidFill>
          </a:ln>
        </p:spPr>
      </p:pic>
      <p:sp>
        <p:nvSpPr>
          <p:cNvPr id="25" name="TextBox 24">
            <a:extLst>
              <a:ext uri="{FF2B5EF4-FFF2-40B4-BE49-F238E27FC236}">
                <a16:creationId xmlns:a16="http://schemas.microsoft.com/office/drawing/2014/main" id="{66358183-2C73-0B4B-A1A5-7AFE8693A67A}"/>
              </a:ext>
            </a:extLst>
          </p:cNvPr>
          <p:cNvSpPr txBox="1"/>
          <p:nvPr/>
        </p:nvSpPr>
        <p:spPr>
          <a:xfrm>
            <a:off x="2273451" y="914973"/>
            <a:ext cx="1723549"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fixed-weeks-box</a:t>
            </a:r>
          </a:p>
        </p:txBody>
      </p:sp>
      <p:sp>
        <p:nvSpPr>
          <p:cNvPr id="26" name="TextBox 25">
            <a:extLst>
              <a:ext uri="{FF2B5EF4-FFF2-40B4-BE49-F238E27FC236}">
                <a16:creationId xmlns:a16="http://schemas.microsoft.com/office/drawing/2014/main" id="{9D97130D-0248-8F4A-9932-AEFD5113C8EB}"/>
              </a:ext>
            </a:extLst>
          </p:cNvPr>
          <p:cNvSpPr txBox="1"/>
          <p:nvPr/>
        </p:nvSpPr>
        <p:spPr>
          <a:xfrm>
            <a:off x="4572000" y="919091"/>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27" name="TextBox 26">
            <a:extLst>
              <a:ext uri="{FF2B5EF4-FFF2-40B4-BE49-F238E27FC236}">
                <a16:creationId xmlns:a16="http://schemas.microsoft.com/office/drawing/2014/main" id="{083017FA-E8D4-4D4F-87CE-69ACDCA14615}"/>
              </a:ext>
            </a:extLst>
          </p:cNvPr>
          <p:cNvSpPr txBox="1"/>
          <p:nvPr/>
        </p:nvSpPr>
        <p:spPr>
          <a:xfrm>
            <a:off x="7431495" y="914973"/>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Image</a:t>
            </a:r>
          </a:p>
        </p:txBody>
      </p:sp>
      <p:sp>
        <p:nvSpPr>
          <p:cNvPr id="28" name="TextBox 27">
            <a:extLst>
              <a:ext uri="{FF2B5EF4-FFF2-40B4-BE49-F238E27FC236}">
                <a16:creationId xmlns:a16="http://schemas.microsoft.com/office/drawing/2014/main" id="{2031B9D5-899E-8746-AD56-4E0C3841FEBB}"/>
              </a:ext>
            </a:extLst>
          </p:cNvPr>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a box plot of the</a:t>
            </a:r>
          </a:p>
          <a:p>
            <a:pPr>
              <a:lnSpc>
                <a:spcPts val="2000"/>
              </a:lnSpc>
            </a:pPr>
            <a:r>
              <a:rPr lang="en-US" sz="1500" b="1" spc="-100" dirty="0">
                <a:solidFill>
                  <a:schemeClr val="bg1"/>
                </a:solidFill>
                <a:latin typeface="Courier New" charset="0"/>
                <a:ea typeface="Courier New" charset="0"/>
                <a:cs typeface="Courier New" charset="0"/>
              </a:rPr>
              <a:t>weeks taken to be adopted, for only fixed animals</a:t>
            </a:r>
          </a:p>
        </p:txBody>
      </p:sp>
      <p:sp>
        <p:nvSpPr>
          <p:cNvPr id="29" name="TextBox 28">
            <a:extLst>
              <a:ext uri="{FF2B5EF4-FFF2-40B4-BE49-F238E27FC236}">
                <a16:creationId xmlns:a16="http://schemas.microsoft.com/office/drawing/2014/main" id="{5BE96E0D-FD94-074F-8F41-6491720DC785}"/>
              </a:ext>
            </a:extLst>
          </p:cNvPr>
          <p:cNvSpPr txBox="1"/>
          <p:nvPr/>
        </p:nvSpPr>
        <p:spPr>
          <a:xfrm>
            <a:off x="2116592" y="2397669"/>
            <a:ext cx="2831949" cy="323165"/>
          </a:xfrm>
          <a:prstGeom prst="rect">
            <a:avLst/>
          </a:prstGeom>
          <a:noFill/>
        </p:spPr>
        <p:txBody>
          <a:bodyPr wrap="square" rtlCol="0">
            <a:spAutoFit/>
          </a:bodyPr>
          <a:lstStyle/>
          <a:p>
            <a:r>
              <a:rPr lang="en-US" sz="1500" b="1" u="sng" spc="-100" dirty="0">
                <a:solidFill>
                  <a:schemeClr val="bg1"/>
                </a:solidFill>
                <a:latin typeface="Courier New" charset="0"/>
                <a:ea typeface="Courier New" charset="0"/>
                <a:cs typeface="Courier New" charset="0"/>
              </a:rPr>
              <a:t>example-table</a:t>
            </a:r>
          </a:p>
        </p:txBody>
      </p:sp>
      <p:sp>
        <p:nvSpPr>
          <p:cNvPr id="30" name="Rectangle 29">
            <a:extLst>
              <a:ext uri="{FF2B5EF4-FFF2-40B4-BE49-F238E27FC236}">
                <a16:creationId xmlns:a16="http://schemas.microsoft.com/office/drawing/2014/main" id="{4FD02C43-A973-CB49-B155-5FA104B6E114}"/>
              </a:ext>
            </a:extLst>
          </p:cNvPr>
          <p:cNvSpPr/>
          <p:nvPr/>
        </p:nvSpPr>
        <p:spPr>
          <a:xfrm>
            <a:off x="2273450" y="914973"/>
            <a:ext cx="1723549"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fixed-weeks-box</a:t>
            </a:r>
          </a:p>
        </p:txBody>
      </p:sp>
      <p:sp>
        <p:nvSpPr>
          <p:cNvPr id="31" name="Rectangle 30">
            <a:extLst>
              <a:ext uri="{FF2B5EF4-FFF2-40B4-BE49-F238E27FC236}">
                <a16:creationId xmlns:a16="http://schemas.microsoft.com/office/drawing/2014/main" id="{257E58C4-BFA0-FA4C-BACB-E1DC1C35CEAB}"/>
              </a:ext>
            </a:extLst>
          </p:cNvPr>
          <p:cNvSpPr/>
          <p:nvPr/>
        </p:nvSpPr>
        <p:spPr>
          <a:xfrm>
            <a:off x="5791200" y="2397669"/>
            <a:ext cx="3045341" cy="323165"/>
          </a:xfrm>
          <a:prstGeom prst="rect">
            <a:avLst/>
          </a:prstGeom>
        </p:spPr>
        <p:txBody>
          <a:bodyPr wrap="square">
            <a:spAutoFit/>
          </a:bodyPr>
          <a:lstStyle/>
          <a:p>
            <a:r>
              <a:rPr lang="en-US" sz="1500" b="1" spc="-100" dirty="0">
                <a:solidFill>
                  <a:schemeClr val="bg1"/>
                </a:solidFill>
                <a:latin typeface="Courier New" charset="0"/>
                <a:ea typeface="Courier New" charset="0"/>
                <a:cs typeface="Courier New" charset="0"/>
              </a:rPr>
              <a:t>fixed-weeks-box</a:t>
            </a:r>
            <a:endParaRPr lang="en-US" sz="1500" b="1" spc="-150" dirty="0">
              <a:solidFill>
                <a:schemeClr val="bg1"/>
              </a:solidFill>
              <a:latin typeface="Courier New" charset="0"/>
              <a:ea typeface="Courier New" charset="0"/>
              <a:cs typeface="Courier New" charset="0"/>
            </a:endParaRPr>
          </a:p>
        </p:txBody>
      </p:sp>
      <p:sp>
        <p:nvSpPr>
          <p:cNvPr id="32" name="Rectangle 31">
            <a:extLst>
              <a:ext uri="{FF2B5EF4-FFF2-40B4-BE49-F238E27FC236}">
                <a16:creationId xmlns:a16="http://schemas.microsoft.com/office/drawing/2014/main" id="{B8A5D8FB-FFC9-AD41-8F67-DCCEA0C23AF8}"/>
              </a:ext>
            </a:extLst>
          </p:cNvPr>
          <p:cNvSpPr/>
          <p:nvPr/>
        </p:nvSpPr>
        <p:spPr>
          <a:xfrm>
            <a:off x="4867882" y="925098"/>
            <a:ext cx="902811" cy="323165"/>
          </a:xfrm>
          <a:prstGeom prst="rect">
            <a:avLst/>
          </a:prstGeom>
        </p:spPr>
        <p:txBody>
          <a:bodyPr wrap="none">
            <a:spAutoFit/>
          </a:bodyPr>
          <a:lstStyle/>
          <a:p>
            <a:r>
              <a:rPr lang="en-US" sz="1500" spc="-100" dirty="0">
                <a:solidFill>
                  <a:schemeClr val="bg1"/>
                </a:solidFill>
                <a:latin typeface="Courier New" charset="0"/>
                <a:ea typeface="Courier New" charset="0"/>
                <a:cs typeface="Courier New" charset="0"/>
              </a:rPr>
              <a:t>animals</a:t>
            </a:r>
            <a:endParaRPr lang="en-US" sz="1500" dirty="0"/>
          </a:p>
        </p:txBody>
      </p:sp>
      <p:sp>
        <p:nvSpPr>
          <p:cNvPr id="33" name="Rectangle 32">
            <a:extLst>
              <a:ext uri="{FF2B5EF4-FFF2-40B4-BE49-F238E27FC236}">
                <a16:creationId xmlns:a16="http://schemas.microsoft.com/office/drawing/2014/main" id="{5195A74A-D21A-2642-B8F6-CB9014C24E86}"/>
              </a:ext>
            </a:extLst>
          </p:cNvPr>
          <p:cNvSpPr/>
          <p:nvPr/>
        </p:nvSpPr>
        <p:spPr>
          <a:xfrm>
            <a:off x="2581883" y="5232737"/>
            <a:ext cx="4733317" cy="855362"/>
          </a:xfrm>
          <a:prstGeom prst="rect">
            <a:avLst/>
          </a:prstGeom>
        </p:spPr>
        <p:txBody>
          <a:bodyPr wrap="square">
            <a:spAutoFit/>
          </a:bodyPr>
          <a:lstStyle/>
          <a:p>
            <a:pPr>
              <a:lnSpc>
                <a:spcPts val="2000"/>
              </a:lnSpc>
              <a:spcAft>
                <a:spcPts val="0"/>
              </a:spcAft>
            </a:pPr>
            <a:r>
              <a:rPr lang="en-US" sz="1500" spc="-100" dirty="0">
                <a:solidFill>
                  <a:schemeClr val="bg1"/>
                </a:solidFill>
                <a:latin typeface="Courier New" charset="0"/>
                <a:ea typeface="Courier New" charset="0"/>
                <a:cs typeface="Courier New" charset="0"/>
              </a:rPr>
              <a:t>animals</a:t>
            </a:r>
          </a:p>
          <a:p>
            <a:pPr>
              <a:lnSpc>
                <a:spcPts val="2000"/>
              </a:lnSpc>
              <a:spcAft>
                <a:spcPts val="0"/>
              </a:spcAft>
            </a:pPr>
            <a:endParaRPr lang="en-US" sz="1500" dirty="0">
              <a:solidFill>
                <a:schemeClr val="bg1"/>
              </a:solidFill>
              <a:latin typeface="Courier New" charset="0"/>
              <a:ea typeface="Courier New" charset="0"/>
              <a:cs typeface="Courier New" charset="0"/>
            </a:endParaRPr>
          </a:p>
          <a:p>
            <a:pPr>
              <a:lnSpc>
                <a:spcPts val="2000"/>
              </a:lnSpc>
              <a:spcAft>
                <a:spcPts val="0"/>
              </a:spcAft>
            </a:pPr>
            <a:r>
              <a:rPr lang="en-US" sz="1500" dirty="0">
                <a:solidFill>
                  <a:schemeClr val="bg1"/>
                </a:solidFill>
                <a:latin typeface="Courier New" charset="0"/>
                <a:ea typeface="Courier New" charset="0"/>
                <a:cs typeface="Courier New" charset="0"/>
              </a:rPr>
              <a:t>.filter(is-fixed)</a:t>
            </a:r>
          </a:p>
        </p:txBody>
      </p:sp>
      <p:cxnSp>
        <p:nvCxnSpPr>
          <p:cNvPr id="34" name="Straight Connector 33">
            <a:extLst>
              <a:ext uri="{FF2B5EF4-FFF2-40B4-BE49-F238E27FC236}">
                <a16:creationId xmlns:a16="http://schemas.microsoft.com/office/drawing/2014/main" id="{B7221F55-103A-EE49-9292-1EB9CAD35499}"/>
              </a:ext>
            </a:extLst>
          </p:cNvPr>
          <p:cNvCxnSpPr/>
          <p:nvPr/>
        </p:nvCxnSpPr>
        <p:spPr>
          <a:xfrm>
            <a:off x="2533950" y="56388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714293D2-14AA-C943-9694-8B049D9EF950}"/>
              </a:ext>
            </a:extLst>
          </p:cNvPr>
          <p:cNvSpPr/>
          <p:nvPr/>
        </p:nvSpPr>
        <p:spPr>
          <a:xfrm>
            <a:off x="2310034" y="6291218"/>
            <a:ext cx="2236510" cy="323165"/>
          </a:xfrm>
          <a:prstGeom prst="rect">
            <a:avLst/>
          </a:prstGeom>
        </p:spPr>
        <p:txBody>
          <a:bodyPr wrap="none">
            <a:spAutoFit/>
          </a:bodyPr>
          <a:lstStyle/>
          <a:p>
            <a:r>
              <a:rPr lang="en-US" sz="1500" spc="-100" dirty="0">
                <a:solidFill>
                  <a:schemeClr val="bg1"/>
                </a:solidFill>
                <a:latin typeface="Courier New" charset="0"/>
                <a:cs typeface="Courier New" charset="0"/>
              </a:rPr>
              <a:t>box-plot(t, “weeks”)</a:t>
            </a:r>
            <a:endParaRPr lang="en-US" sz="1500" dirty="0"/>
          </a:p>
        </p:txBody>
      </p:sp>
      <p:sp>
        <p:nvSpPr>
          <p:cNvPr id="37" name="Rectangle 36">
            <a:extLst>
              <a:ext uri="{FF2B5EF4-FFF2-40B4-BE49-F238E27FC236}">
                <a16:creationId xmlns:a16="http://schemas.microsoft.com/office/drawing/2014/main" id="{7DC4E436-D47F-4D41-B2A2-3377ADB774C6}"/>
              </a:ext>
            </a:extLst>
          </p:cNvPr>
          <p:cNvSpPr/>
          <p:nvPr/>
        </p:nvSpPr>
        <p:spPr>
          <a:xfrm>
            <a:off x="7329488" y="2391460"/>
            <a:ext cx="1627369" cy="323165"/>
          </a:xfrm>
          <a:prstGeom prst="rect">
            <a:avLst/>
          </a:prstGeom>
        </p:spPr>
        <p:txBody>
          <a:bodyPr wrap="none">
            <a:spAutoFit/>
          </a:bodyPr>
          <a:lstStyle/>
          <a:p>
            <a:r>
              <a:rPr lang="en-US" sz="1500" b="1" spc="-150" dirty="0">
                <a:solidFill>
                  <a:schemeClr val="bg1"/>
                </a:solidFill>
                <a:latin typeface="Courier New" charset="0"/>
                <a:ea typeface="Courier New" charset="0"/>
                <a:cs typeface="Courier New" charset="0"/>
              </a:rPr>
              <a:t>(example-table)</a:t>
            </a:r>
            <a:endParaRPr lang="en-US" sz="1500" dirty="0"/>
          </a:p>
        </p:txBody>
      </p:sp>
      <p:graphicFrame>
        <p:nvGraphicFramePr>
          <p:cNvPr id="38" name="Table 37">
            <a:extLst>
              <a:ext uri="{FF2B5EF4-FFF2-40B4-BE49-F238E27FC236}">
                <a16:creationId xmlns:a16="http://schemas.microsoft.com/office/drawing/2014/main" id="{9E852DE6-D6B8-364E-8D3A-BCA1ECBB8AEE}"/>
              </a:ext>
            </a:extLst>
          </p:cNvPr>
          <p:cNvGraphicFramePr>
            <a:graphicFrameLocks noGrp="1"/>
          </p:cNvGraphicFramePr>
          <p:nvPr>
            <p:extLst>
              <p:ext uri="{D42A27DB-BD31-4B8C-83A1-F6EECF244321}">
                <p14:modId xmlns:p14="http://schemas.microsoft.com/office/powerpoint/2010/main" val="58115696"/>
              </p:ext>
            </p:extLst>
          </p:nvPr>
        </p:nvGraphicFramePr>
        <p:xfrm>
          <a:off x="2329084" y="2735055"/>
          <a:ext cx="2395316" cy="1650495"/>
        </p:xfrm>
        <a:graphic>
          <a:graphicData uri="http://schemas.openxmlformats.org/drawingml/2006/table">
            <a:tbl>
              <a:tblPr firstRow="1" firstCol="1" bandRow="1">
                <a:tableStyleId>{7E9639D4-E3E2-4D34-9284-5A2195B3D0D7}</a:tableStyleId>
              </a:tblPr>
              <a:tblGrid>
                <a:gridCol w="947516">
                  <a:extLst>
                    <a:ext uri="{9D8B030D-6E8A-4147-A177-3AD203B41FA5}">
                      <a16:colId xmlns:a16="http://schemas.microsoft.com/office/drawing/2014/main" val="1423625004"/>
                    </a:ext>
                  </a:extLst>
                </a:gridCol>
                <a:gridCol w="681006">
                  <a:extLst>
                    <a:ext uri="{9D8B030D-6E8A-4147-A177-3AD203B41FA5}">
                      <a16:colId xmlns:a16="http://schemas.microsoft.com/office/drawing/2014/main" val="1420626048"/>
                    </a:ext>
                  </a:extLst>
                </a:gridCol>
                <a:gridCol w="766794">
                  <a:extLst>
                    <a:ext uri="{9D8B030D-6E8A-4147-A177-3AD203B41FA5}">
                      <a16:colId xmlns:a16="http://schemas.microsoft.com/office/drawing/2014/main" val="2853265818"/>
                    </a:ext>
                  </a:extLst>
                </a:gridCol>
              </a:tblGrid>
              <a:tr h="257541">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name</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fixed</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weeks</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54938114"/>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Sunflower</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6</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0126615"/>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Sheba</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6</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8100601"/>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Buddy</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3</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7520337"/>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Felix</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5</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530650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Mittens</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1</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0838587"/>
                  </a:ext>
                </a:extLst>
              </a:tr>
            </a:tbl>
          </a:graphicData>
        </a:graphic>
      </p:graphicFrame>
      <p:cxnSp>
        <p:nvCxnSpPr>
          <p:cNvPr id="40" name="Straight Connector 39">
            <a:extLst>
              <a:ext uri="{FF2B5EF4-FFF2-40B4-BE49-F238E27FC236}">
                <a16:creationId xmlns:a16="http://schemas.microsoft.com/office/drawing/2014/main" id="{1445E2FC-7B63-D149-95C3-1523CBC26182}"/>
              </a:ext>
            </a:extLst>
          </p:cNvPr>
          <p:cNvCxnSpPr/>
          <p:nvPr/>
        </p:nvCxnSpPr>
        <p:spPr>
          <a:xfrm>
            <a:off x="2575407" y="61722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ounded Rectangle 41">
            <a:extLst>
              <a:ext uri="{FF2B5EF4-FFF2-40B4-BE49-F238E27FC236}">
                <a16:creationId xmlns:a16="http://schemas.microsoft.com/office/drawing/2014/main" id="{2ADE6FED-33C5-B44D-B04E-97E286A35C31}"/>
              </a:ext>
            </a:extLst>
          </p:cNvPr>
          <p:cNvSpPr/>
          <p:nvPr/>
        </p:nvSpPr>
        <p:spPr>
          <a:xfrm>
            <a:off x="3505200" y="5791200"/>
            <a:ext cx="1066800" cy="30480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ular Callout 42">
            <a:extLst>
              <a:ext uri="{FF2B5EF4-FFF2-40B4-BE49-F238E27FC236}">
                <a16:creationId xmlns:a16="http://schemas.microsoft.com/office/drawing/2014/main" id="{DC868271-8D3F-2943-9448-FA954DFF6040}"/>
              </a:ext>
            </a:extLst>
          </p:cNvPr>
          <p:cNvSpPr/>
          <p:nvPr/>
        </p:nvSpPr>
        <p:spPr>
          <a:xfrm>
            <a:off x="152400" y="3352800"/>
            <a:ext cx="1828800" cy="1219200"/>
          </a:xfrm>
          <a:prstGeom prst="wedgeRectCallout">
            <a:avLst>
              <a:gd name="adj1" fmla="val 130729"/>
              <a:gd name="adj2" fmla="val 1550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Recipe!</a:t>
            </a:r>
          </a:p>
        </p:txBody>
      </p:sp>
      <p:pic>
        <p:nvPicPr>
          <p:cNvPr id="3" name="Picture 2">
            <a:extLst>
              <a:ext uri="{FF2B5EF4-FFF2-40B4-BE49-F238E27FC236}">
                <a16:creationId xmlns:a16="http://schemas.microsoft.com/office/drawing/2014/main" id="{58A51C3E-C198-6643-A082-711FC823EF3A}"/>
              </a:ext>
            </a:extLst>
          </p:cNvPr>
          <p:cNvPicPr>
            <a:picLocks noChangeAspect="1"/>
          </p:cNvPicPr>
          <p:nvPr/>
        </p:nvPicPr>
        <p:blipFill>
          <a:blip r:embed="rId4"/>
          <a:stretch>
            <a:fillRect/>
          </a:stretch>
        </p:blipFill>
        <p:spPr>
          <a:xfrm>
            <a:off x="6553200" y="2820332"/>
            <a:ext cx="1727264" cy="1516107"/>
          </a:xfrm>
          <a:prstGeom prst="rect">
            <a:avLst/>
          </a:prstGeom>
        </p:spPr>
      </p:pic>
    </p:spTree>
    <p:extLst>
      <p:ext uri="{BB962C8B-B14F-4D97-AF65-F5344CB8AC3E}">
        <p14:creationId xmlns:p14="http://schemas.microsoft.com/office/powerpoint/2010/main" val="18718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42" presetClass="path" presetSubtype="0" accel="50000" decel="50000" fill="hold" grpId="1" nodeType="withEffect">
                                  <p:stCondLst>
                                    <p:cond delay="0"/>
                                  </p:stCondLst>
                                  <p:childTnLst>
                                    <p:animMotion origin="layout" path="M -1.94444E-6 -4.44444E-6 L 0.38525 0.21806 " pathEditMode="relative" rAng="0" ptsTypes="AA">
                                      <p:cBhvr>
                                        <p:cTn id="39" dur="2000" fill="hold"/>
                                        <p:tgtEl>
                                          <p:spTgt spid="30"/>
                                        </p:tgtEl>
                                        <p:attrNameLst>
                                          <p:attrName>ppt_x</p:attrName>
                                          <p:attrName>ppt_y</p:attrName>
                                        </p:attrNameLst>
                                      </p:cBhvr>
                                      <p:rCtr x="19253" y="10903"/>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42" presetClass="path" presetSubtype="0" accel="50000" decel="50000" fill="hold" grpId="1" nodeType="withEffect">
                                  <p:stCondLst>
                                    <p:cond delay="0"/>
                                  </p:stCondLst>
                                  <p:childTnLst>
                                    <p:animMotion origin="layout" path="M 3.61111E-6 1.85185E-6 L -0.29601 0.3794 " pathEditMode="relative" rAng="0" ptsTypes="AA">
                                      <p:cBhvr>
                                        <p:cTn id="51" dur="2000" fill="hold"/>
                                        <p:tgtEl>
                                          <p:spTgt spid="31"/>
                                        </p:tgtEl>
                                        <p:attrNameLst>
                                          <p:attrName>ppt_x</p:attrName>
                                          <p:attrName>ppt_y</p:attrName>
                                        </p:attrNameLst>
                                      </p:cBhvr>
                                      <p:rCtr x="-14809" y="18958"/>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42" presetClass="path" presetSubtype="0" accel="50000" decel="50000" fill="hold" grpId="0" nodeType="withEffect">
                                  <p:stCondLst>
                                    <p:cond delay="0"/>
                                  </p:stCondLst>
                                  <p:childTnLst>
                                    <p:animMotion origin="layout" path="M 2.77778E-6 -3.33333E-6 L 0.00121 0.59167 " pathEditMode="relative" rAng="0" ptsTypes="AA">
                                      <p:cBhvr>
                                        <p:cTn id="63" dur="2000" fill="hold"/>
                                        <p:tgtEl>
                                          <p:spTgt spid="32"/>
                                        </p:tgtEl>
                                        <p:attrNameLst>
                                          <p:attrName>ppt_x</p:attrName>
                                          <p:attrName>ppt_y</p:attrName>
                                        </p:attrNameLst>
                                      </p:cBhvr>
                                      <p:rCtr x="52" y="2958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3">
                                            <p:txEl>
                                              <p:pRg st="0" end="0"/>
                                            </p:txEl>
                                          </p:spTgt>
                                        </p:tgtEl>
                                        <p:attrNameLst>
                                          <p:attrName>style.visibility</p:attrName>
                                        </p:attrNameLst>
                                      </p:cBhvr>
                                      <p:to>
                                        <p:strVal val="visible"/>
                                      </p:to>
                                    </p:set>
                                    <p:animEffect transition="in" filter="fade">
                                      <p:cBhvr>
                                        <p:cTn id="68" dur="500"/>
                                        <p:tgtEl>
                                          <p:spTgt spid="33">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
                                            <p:txEl>
                                              <p:pRg st="2" end="2"/>
                                            </p:txEl>
                                          </p:spTgt>
                                        </p:tgtEl>
                                        <p:attrNameLst>
                                          <p:attrName>style.visibility</p:attrName>
                                        </p:attrNameLst>
                                      </p:cBhvr>
                                      <p:to>
                                        <p:strVal val="visible"/>
                                      </p:to>
                                    </p:set>
                                    <p:animEffect transition="in" filter="fade">
                                      <p:cBhvr>
                                        <p:cTn id="78" dur="500"/>
                                        <p:tgtEl>
                                          <p:spTgt spid="33">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0" grpId="1"/>
      <p:bldP spid="31" grpId="0"/>
      <p:bldP spid="31" grpId="1"/>
      <p:bldP spid="32" grpId="0"/>
      <p:bldP spid="32" grpId="1"/>
      <p:bldP spid="35" grpId="0"/>
      <p:bldP spid="37" grpId="0"/>
      <p:bldP spid="42" grpId="0" animBg="1"/>
      <p:bldP spid="4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dataset</a:t>
            </a:r>
          </a:p>
        </p:txBody>
      </p:sp>
      <p:sp>
        <p:nvSpPr>
          <p:cNvPr id="4" name="Rectangle 3"/>
          <p:cNvSpPr>
            <a:spLocks noChangeArrowheads="1"/>
          </p:cNvSpPr>
          <p:nvPr/>
        </p:nvSpPr>
        <p:spPr bwMode="auto">
          <a:xfrm>
            <a:off x="304800" y="1819275"/>
            <a:ext cx="8610600" cy="180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Explore Center and Variation for your data on Page 34</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i="1" dirty="0">
                <a:latin typeface="Arial" charset="0"/>
                <a:ea typeface="Arial" charset="0"/>
                <a:cs typeface="Arial" charset="0"/>
              </a:rPr>
              <a:t>How else can we visualize variation</a:t>
            </a:r>
            <a:r>
              <a:rPr lang="mr-IN" sz="2400" i="1" dirty="0">
                <a:latin typeface="Arial" charset="0"/>
                <a:ea typeface="Arial" charset="0"/>
                <a:cs typeface="Arial" charset="0"/>
              </a:rPr>
              <a:t>…</a:t>
            </a:r>
            <a:r>
              <a:rPr lang="en-US" sz="2400" i="1" dirty="0">
                <a:latin typeface="Arial" charset="0"/>
                <a:ea typeface="Arial" charset="0"/>
                <a:cs typeface="Arial"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Visualizing Frequency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66364"/>
            <a:ext cx="8610600" cy="173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600"/>
              </a:spcAft>
              <a:buClr>
                <a:srgbClr val="4C4C4C"/>
              </a:buClr>
              <a:buSzTx/>
            </a:pPr>
            <a:r>
              <a:rPr lang="en-US" altLang="en-US" sz="2200" dirty="0">
                <a:latin typeface="Arial" charset="0"/>
                <a:ea typeface="Arial" charset="0"/>
                <a:cs typeface="Arial" charset="0"/>
              </a:rPr>
              <a:t>Complete Page 37</a:t>
            </a:r>
          </a:p>
          <a:p>
            <a:pPr marL="342900" indent="-342900" eaLnBrk="1" hangingPunct="1">
              <a:spcAft>
                <a:spcPts val="600"/>
              </a:spcAft>
              <a:buClr>
                <a:srgbClr val="4C4C4C"/>
              </a:buClr>
              <a:buSzTx/>
            </a:pPr>
            <a:r>
              <a:rPr lang="en-US" altLang="en-US" sz="2200" dirty="0">
                <a:latin typeface="Arial" charset="0"/>
                <a:ea typeface="Arial" charset="0"/>
                <a:cs typeface="Arial" charset="0"/>
              </a:rPr>
              <a:t>What are these two charts measuring?</a:t>
            </a:r>
          </a:p>
          <a:p>
            <a:pPr marL="342900" indent="-342900" eaLnBrk="1" hangingPunct="1">
              <a:spcAft>
                <a:spcPts val="1800"/>
              </a:spcAft>
              <a:buClr>
                <a:srgbClr val="4C4C4C"/>
              </a:buClr>
              <a:buSzTx/>
            </a:pPr>
            <a:r>
              <a:rPr lang="en-US" altLang="en-US" sz="2200" dirty="0">
                <a:latin typeface="Arial" charset="0"/>
                <a:ea typeface="Arial" charset="0"/>
                <a:cs typeface="Arial" charset="0"/>
              </a:rPr>
              <a:t>These charts visualize the </a:t>
            </a:r>
            <a:r>
              <a:rPr lang="en-US" altLang="en-US" sz="2200" i="1" dirty="0">
                <a:latin typeface="Arial" charset="0"/>
                <a:ea typeface="Arial" charset="0"/>
                <a:cs typeface="Arial" charset="0"/>
              </a:rPr>
              <a:t>frequency</a:t>
            </a:r>
            <a:r>
              <a:rPr lang="en-US" altLang="en-US" sz="2200" dirty="0">
                <a:latin typeface="Arial" charset="0"/>
                <a:ea typeface="Arial" charset="0"/>
                <a:cs typeface="Arial" charset="0"/>
              </a:rPr>
              <a:t> with which certain values appear in our dataset!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0" y="3962400"/>
            <a:ext cx="9144000" cy="984885"/>
          </a:xfrm>
          <a:prstGeom prst="rect">
            <a:avLst/>
          </a:prstGeom>
          <a:noFill/>
        </p:spPr>
        <p:txBody>
          <a:bodyPr wrap="square" rtlCol="0">
            <a:spAutoFit/>
          </a:bodyPr>
          <a:lstStyle/>
          <a:p>
            <a:pPr algn="ct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freq</a:t>
            </a:r>
            <a:r>
              <a:rPr lang="en-US" sz="1900" spc="-100" dirty="0">
                <a:solidFill>
                  <a:schemeClr val="accent1"/>
                </a:solidFill>
                <a:latin typeface="Courier New" charset="0"/>
                <a:ea typeface="Courier New" charset="0"/>
                <a:cs typeface="Courier New" charset="0"/>
              </a:rPr>
              <a:t>-bar-chart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values</a:t>
            </a:r>
            <a:r>
              <a:rPr lang="en-US" sz="1800" spc="-6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sym typeface="Wingdings"/>
              </a:rPr>
              <a:t> </a:t>
            </a:r>
            <a:r>
              <a:rPr lang="en-US" sz="19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1900" spc="-100" dirty="0">
                <a:solidFill>
                  <a:schemeClr val="accent1"/>
                </a:solidFill>
                <a:latin typeface="Courier New" charset="0"/>
                <a:ea typeface="Courier New" charset="0"/>
                <a:cs typeface="Courier New" charset="0"/>
              </a:rPr>
              <a:t>#histogram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t>
            </a:r>
            <a:r>
              <a:rPr lang="en-US" sz="1900" spc="-6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rPr>
              <a:t>Table, labels</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values</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bin-width</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Num</a:t>
            </a:r>
            <a:r>
              <a:rPr lang="en-US" sz="1900" spc="-1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sym typeface="Wingdings"/>
              </a:rPr>
              <a:t></a:t>
            </a:r>
            <a:r>
              <a:rPr lang="en-US" sz="1900" spc="-100" dirty="0" err="1">
                <a:solidFill>
                  <a:schemeClr val="accent1"/>
                </a:solidFill>
                <a:latin typeface="Courier New" charset="0"/>
                <a:ea typeface="Courier New" charset="0"/>
                <a:cs typeface="Courier New" charset="0"/>
              </a:rPr>
              <a:t>Img</a:t>
            </a:r>
            <a:endParaRPr lang="en-US" sz="19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gender-</a:t>
            </a:r>
            <a:r>
              <a:rPr lang="en-US" dirty="0" err="1"/>
              <a:t>freq</a:t>
            </a:r>
            <a:r>
              <a:rPr lang="en-US" dirty="0"/>
              <a:t>-bar</a:t>
            </a:r>
          </a:p>
        </p:txBody>
      </p:sp>
      <p:pic>
        <p:nvPicPr>
          <p:cNvPr id="24" name="Picture 23">
            <a:extLst>
              <a:ext uri="{FF2B5EF4-FFF2-40B4-BE49-F238E27FC236}">
                <a16:creationId xmlns:a16="http://schemas.microsoft.com/office/drawing/2014/main" id="{DEF5D5F7-297B-2D47-A8D8-C5C0A2F9F485}"/>
              </a:ext>
            </a:extLst>
          </p:cNvPr>
          <p:cNvPicPr>
            <a:picLocks noChangeAspect="1"/>
          </p:cNvPicPr>
          <p:nvPr/>
        </p:nvPicPr>
        <p:blipFill>
          <a:blip r:embed="rId3"/>
          <a:stretch>
            <a:fillRect/>
          </a:stretch>
        </p:blipFill>
        <p:spPr>
          <a:xfrm>
            <a:off x="2119542" y="895350"/>
            <a:ext cx="6997700" cy="6038850"/>
          </a:xfrm>
          <a:prstGeom prst="rect">
            <a:avLst/>
          </a:prstGeom>
          <a:ln>
            <a:solidFill>
              <a:schemeClr val="bg1"/>
            </a:solidFill>
          </a:ln>
        </p:spPr>
      </p:pic>
      <p:sp>
        <p:nvSpPr>
          <p:cNvPr id="25" name="TextBox 24">
            <a:extLst>
              <a:ext uri="{FF2B5EF4-FFF2-40B4-BE49-F238E27FC236}">
                <a16:creationId xmlns:a16="http://schemas.microsoft.com/office/drawing/2014/main" id="{66358183-2C73-0B4B-A1A5-7AFE8693A67A}"/>
              </a:ext>
            </a:extLst>
          </p:cNvPr>
          <p:cNvSpPr txBox="1"/>
          <p:nvPr/>
        </p:nvSpPr>
        <p:spPr>
          <a:xfrm>
            <a:off x="2273451" y="914973"/>
            <a:ext cx="1723549"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gender-</a:t>
            </a:r>
            <a:r>
              <a:rPr lang="en-US" sz="1500" b="1" spc="-100" dirty="0" err="1">
                <a:solidFill>
                  <a:schemeClr val="bg1"/>
                </a:solidFill>
                <a:latin typeface="Courier New" charset="0"/>
                <a:ea typeface="Courier New" charset="0"/>
                <a:cs typeface="Courier New" charset="0"/>
              </a:rPr>
              <a:t>freq</a:t>
            </a:r>
            <a:r>
              <a:rPr lang="en-US" sz="1500" b="1" spc="-100" dirty="0">
                <a:solidFill>
                  <a:schemeClr val="bg1"/>
                </a:solidFill>
                <a:latin typeface="Courier New" charset="0"/>
                <a:ea typeface="Courier New" charset="0"/>
                <a:cs typeface="Courier New" charset="0"/>
              </a:rPr>
              <a:t>-bar</a:t>
            </a:r>
          </a:p>
        </p:txBody>
      </p:sp>
      <p:sp>
        <p:nvSpPr>
          <p:cNvPr id="26" name="TextBox 25">
            <a:extLst>
              <a:ext uri="{FF2B5EF4-FFF2-40B4-BE49-F238E27FC236}">
                <a16:creationId xmlns:a16="http://schemas.microsoft.com/office/drawing/2014/main" id="{9D97130D-0248-8F4A-9932-AEFD5113C8EB}"/>
              </a:ext>
            </a:extLst>
          </p:cNvPr>
          <p:cNvSpPr txBox="1"/>
          <p:nvPr/>
        </p:nvSpPr>
        <p:spPr>
          <a:xfrm>
            <a:off x="4572000" y="919091"/>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27" name="TextBox 26">
            <a:extLst>
              <a:ext uri="{FF2B5EF4-FFF2-40B4-BE49-F238E27FC236}">
                <a16:creationId xmlns:a16="http://schemas.microsoft.com/office/drawing/2014/main" id="{083017FA-E8D4-4D4F-87CE-69ACDCA14615}"/>
              </a:ext>
            </a:extLst>
          </p:cNvPr>
          <p:cNvSpPr txBox="1"/>
          <p:nvPr/>
        </p:nvSpPr>
        <p:spPr>
          <a:xfrm>
            <a:off x="7431495" y="914973"/>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Image</a:t>
            </a:r>
          </a:p>
        </p:txBody>
      </p:sp>
      <p:sp>
        <p:nvSpPr>
          <p:cNvPr id="28" name="TextBox 27">
            <a:extLst>
              <a:ext uri="{FF2B5EF4-FFF2-40B4-BE49-F238E27FC236}">
                <a16:creationId xmlns:a16="http://schemas.microsoft.com/office/drawing/2014/main" id="{2031B9D5-899E-8746-AD56-4E0C3841FEBB}"/>
              </a:ext>
            </a:extLst>
          </p:cNvPr>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a box plot of the</a:t>
            </a:r>
          </a:p>
          <a:p>
            <a:pPr>
              <a:lnSpc>
                <a:spcPts val="2000"/>
              </a:lnSpc>
            </a:pPr>
            <a:r>
              <a:rPr lang="en-US" sz="1500" b="1" spc="-100" dirty="0">
                <a:solidFill>
                  <a:schemeClr val="bg1"/>
                </a:solidFill>
                <a:latin typeface="Courier New" charset="0"/>
                <a:ea typeface="Courier New" charset="0"/>
                <a:cs typeface="Courier New" charset="0"/>
              </a:rPr>
              <a:t>weeks taken to be adopted, for only fixed animals</a:t>
            </a:r>
          </a:p>
        </p:txBody>
      </p:sp>
      <p:sp>
        <p:nvSpPr>
          <p:cNvPr id="29" name="TextBox 28">
            <a:extLst>
              <a:ext uri="{FF2B5EF4-FFF2-40B4-BE49-F238E27FC236}">
                <a16:creationId xmlns:a16="http://schemas.microsoft.com/office/drawing/2014/main" id="{5BE96E0D-FD94-074F-8F41-6491720DC785}"/>
              </a:ext>
            </a:extLst>
          </p:cNvPr>
          <p:cNvSpPr txBox="1"/>
          <p:nvPr/>
        </p:nvSpPr>
        <p:spPr>
          <a:xfrm>
            <a:off x="2116592" y="2397669"/>
            <a:ext cx="2831949" cy="323165"/>
          </a:xfrm>
          <a:prstGeom prst="rect">
            <a:avLst/>
          </a:prstGeom>
          <a:noFill/>
        </p:spPr>
        <p:txBody>
          <a:bodyPr wrap="square" rtlCol="0">
            <a:spAutoFit/>
          </a:bodyPr>
          <a:lstStyle/>
          <a:p>
            <a:r>
              <a:rPr lang="en-US" sz="1500" b="1" u="sng" spc="-100" dirty="0">
                <a:solidFill>
                  <a:schemeClr val="bg1"/>
                </a:solidFill>
                <a:latin typeface="Courier New" charset="0"/>
                <a:ea typeface="Courier New" charset="0"/>
                <a:cs typeface="Courier New" charset="0"/>
              </a:rPr>
              <a:t>example-table</a:t>
            </a:r>
          </a:p>
        </p:txBody>
      </p:sp>
      <p:sp>
        <p:nvSpPr>
          <p:cNvPr id="30" name="Rectangle 29">
            <a:extLst>
              <a:ext uri="{FF2B5EF4-FFF2-40B4-BE49-F238E27FC236}">
                <a16:creationId xmlns:a16="http://schemas.microsoft.com/office/drawing/2014/main" id="{4FD02C43-A973-CB49-B155-5FA104B6E114}"/>
              </a:ext>
            </a:extLst>
          </p:cNvPr>
          <p:cNvSpPr/>
          <p:nvPr/>
        </p:nvSpPr>
        <p:spPr>
          <a:xfrm>
            <a:off x="2273450" y="907072"/>
            <a:ext cx="1723549"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gender-</a:t>
            </a:r>
            <a:r>
              <a:rPr lang="en-US" sz="1500" b="1" spc="-100" dirty="0" err="1">
                <a:solidFill>
                  <a:schemeClr val="bg1"/>
                </a:solidFill>
                <a:latin typeface="Courier New" charset="0"/>
                <a:ea typeface="Courier New" charset="0"/>
                <a:cs typeface="Courier New" charset="0"/>
              </a:rPr>
              <a:t>freq</a:t>
            </a:r>
            <a:r>
              <a:rPr lang="en-US" sz="1500" b="1" spc="-100" dirty="0">
                <a:solidFill>
                  <a:schemeClr val="bg1"/>
                </a:solidFill>
                <a:latin typeface="Courier New" charset="0"/>
                <a:ea typeface="Courier New" charset="0"/>
                <a:cs typeface="Courier New" charset="0"/>
              </a:rPr>
              <a:t>-bar</a:t>
            </a:r>
          </a:p>
        </p:txBody>
      </p:sp>
      <p:sp>
        <p:nvSpPr>
          <p:cNvPr id="31" name="Rectangle 30">
            <a:extLst>
              <a:ext uri="{FF2B5EF4-FFF2-40B4-BE49-F238E27FC236}">
                <a16:creationId xmlns:a16="http://schemas.microsoft.com/office/drawing/2014/main" id="{257E58C4-BFA0-FA4C-BACB-E1DC1C35CEAB}"/>
              </a:ext>
            </a:extLst>
          </p:cNvPr>
          <p:cNvSpPr/>
          <p:nvPr/>
        </p:nvSpPr>
        <p:spPr>
          <a:xfrm>
            <a:off x="5791200" y="2397669"/>
            <a:ext cx="3045341" cy="323165"/>
          </a:xfrm>
          <a:prstGeom prst="rect">
            <a:avLst/>
          </a:prstGeom>
        </p:spPr>
        <p:txBody>
          <a:bodyPr wrap="square">
            <a:spAutoFit/>
          </a:bodyPr>
          <a:lstStyle/>
          <a:p>
            <a:r>
              <a:rPr lang="en-US" sz="1500" b="1" spc="-100" dirty="0">
                <a:solidFill>
                  <a:schemeClr val="bg1"/>
                </a:solidFill>
                <a:latin typeface="Courier New" charset="0"/>
                <a:ea typeface="Courier New" charset="0"/>
                <a:cs typeface="Courier New" charset="0"/>
              </a:rPr>
              <a:t>fixed-weeks-box</a:t>
            </a:r>
            <a:endParaRPr lang="en-US" sz="1500" b="1" spc="-150" dirty="0">
              <a:solidFill>
                <a:schemeClr val="bg1"/>
              </a:solidFill>
              <a:latin typeface="Courier New" charset="0"/>
              <a:ea typeface="Courier New" charset="0"/>
              <a:cs typeface="Courier New" charset="0"/>
            </a:endParaRPr>
          </a:p>
        </p:txBody>
      </p:sp>
      <p:sp>
        <p:nvSpPr>
          <p:cNvPr id="32" name="Rectangle 31">
            <a:extLst>
              <a:ext uri="{FF2B5EF4-FFF2-40B4-BE49-F238E27FC236}">
                <a16:creationId xmlns:a16="http://schemas.microsoft.com/office/drawing/2014/main" id="{B8A5D8FB-FFC9-AD41-8F67-DCCEA0C23AF8}"/>
              </a:ext>
            </a:extLst>
          </p:cNvPr>
          <p:cNvSpPr/>
          <p:nvPr/>
        </p:nvSpPr>
        <p:spPr>
          <a:xfrm>
            <a:off x="4867882" y="925098"/>
            <a:ext cx="902811" cy="323165"/>
          </a:xfrm>
          <a:prstGeom prst="rect">
            <a:avLst/>
          </a:prstGeom>
        </p:spPr>
        <p:txBody>
          <a:bodyPr wrap="none">
            <a:spAutoFit/>
          </a:bodyPr>
          <a:lstStyle/>
          <a:p>
            <a:r>
              <a:rPr lang="en-US" sz="1500" spc="-100" dirty="0">
                <a:solidFill>
                  <a:schemeClr val="bg1"/>
                </a:solidFill>
                <a:latin typeface="Courier New" charset="0"/>
                <a:ea typeface="Courier New" charset="0"/>
                <a:cs typeface="Courier New" charset="0"/>
              </a:rPr>
              <a:t>animals</a:t>
            </a:r>
            <a:endParaRPr lang="en-US" sz="1500" dirty="0"/>
          </a:p>
        </p:txBody>
      </p:sp>
      <p:sp>
        <p:nvSpPr>
          <p:cNvPr id="33" name="Rectangle 32">
            <a:extLst>
              <a:ext uri="{FF2B5EF4-FFF2-40B4-BE49-F238E27FC236}">
                <a16:creationId xmlns:a16="http://schemas.microsoft.com/office/drawing/2014/main" id="{5195A74A-D21A-2642-B8F6-CB9014C24E86}"/>
              </a:ext>
            </a:extLst>
          </p:cNvPr>
          <p:cNvSpPr/>
          <p:nvPr/>
        </p:nvSpPr>
        <p:spPr>
          <a:xfrm>
            <a:off x="2581883" y="5232737"/>
            <a:ext cx="4733317" cy="855362"/>
          </a:xfrm>
          <a:prstGeom prst="rect">
            <a:avLst/>
          </a:prstGeom>
        </p:spPr>
        <p:txBody>
          <a:bodyPr wrap="square">
            <a:spAutoFit/>
          </a:bodyPr>
          <a:lstStyle/>
          <a:p>
            <a:pPr>
              <a:lnSpc>
                <a:spcPts val="2000"/>
              </a:lnSpc>
              <a:spcAft>
                <a:spcPts val="0"/>
              </a:spcAft>
            </a:pPr>
            <a:r>
              <a:rPr lang="en-US" sz="1500" spc="-100" dirty="0">
                <a:solidFill>
                  <a:schemeClr val="bg1"/>
                </a:solidFill>
                <a:latin typeface="Courier New" charset="0"/>
                <a:ea typeface="Courier New" charset="0"/>
                <a:cs typeface="Courier New" charset="0"/>
              </a:rPr>
              <a:t>animals</a:t>
            </a:r>
          </a:p>
          <a:p>
            <a:pPr>
              <a:lnSpc>
                <a:spcPts val="2000"/>
              </a:lnSpc>
              <a:spcAft>
                <a:spcPts val="0"/>
              </a:spcAft>
            </a:pPr>
            <a:endParaRPr lang="en-US" sz="1500" dirty="0">
              <a:solidFill>
                <a:schemeClr val="bg1"/>
              </a:solidFill>
              <a:latin typeface="Courier New" charset="0"/>
              <a:ea typeface="Courier New" charset="0"/>
              <a:cs typeface="Courier New" charset="0"/>
            </a:endParaRPr>
          </a:p>
          <a:p>
            <a:pPr>
              <a:lnSpc>
                <a:spcPts val="2000"/>
              </a:lnSpc>
              <a:spcAft>
                <a:spcPts val="0"/>
              </a:spcAft>
            </a:pPr>
            <a:r>
              <a:rPr lang="en-US" sz="1500" dirty="0">
                <a:solidFill>
                  <a:schemeClr val="bg1"/>
                </a:solidFill>
                <a:latin typeface="Courier New" charset="0"/>
                <a:ea typeface="Courier New" charset="0"/>
                <a:cs typeface="Courier New" charset="0"/>
              </a:rPr>
              <a:t>.filter(is-fixed)</a:t>
            </a:r>
          </a:p>
        </p:txBody>
      </p:sp>
      <p:cxnSp>
        <p:nvCxnSpPr>
          <p:cNvPr id="34" name="Straight Connector 33">
            <a:extLst>
              <a:ext uri="{FF2B5EF4-FFF2-40B4-BE49-F238E27FC236}">
                <a16:creationId xmlns:a16="http://schemas.microsoft.com/office/drawing/2014/main" id="{B7221F55-103A-EE49-9292-1EB9CAD35499}"/>
              </a:ext>
            </a:extLst>
          </p:cNvPr>
          <p:cNvCxnSpPr/>
          <p:nvPr/>
        </p:nvCxnSpPr>
        <p:spPr>
          <a:xfrm>
            <a:off x="2533950" y="56388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714293D2-14AA-C943-9694-8B049D9EF950}"/>
              </a:ext>
            </a:extLst>
          </p:cNvPr>
          <p:cNvSpPr/>
          <p:nvPr/>
        </p:nvSpPr>
        <p:spPr>
          <a:xfrm>
            <a:off x="2310034" y="6291218"/>
            <a:ext cx="2236510" cy="323165"/>
          </a:xfrm>
          <a:prstGeom prst="rect">
            <a:avLst/>
          </a:prstGeom>
        </p:spPr>
        <p:txBody>
          <a:bodyPr wrap="none">
            <a:spAutoFit/>
          </a:bodyPr>
          <a:lstStyle/>
          <a:p>
            <a:r>
              <a:rPr lang="en-US" sz="1500" spc="-100" dirty="0">
                <a:solidFill>
                  <a:schemeClr val="bg1"/>
                </a:solidFill>
                <a:latin typeface="Courier New" charset="0"/>
                <a:cs typeface="Courier New" charset="0"/>
              </a:rPr>
              <a:t>box-plot(t, “weeks”)</a:t>
            </a:r>
            <a:endParaRPr lang="en-US" sz="1500" dirty="0"/>
          </a:p>
        </p:txBody>
      </p:sp>
      <p:sp>
        <p:nvSpPr>
          <p:cNvPr id="37" name="Rectangle 36">
            <a:extLst>
              <a:ext uri="{FF2B5EF4-FFF2-40B4-BE49-F238E27FC236}">
                <a16:creationId xmlns:a16="http://schemas.microsoft.com/office/drawing/2014/main" id="{7DC4E436-D47F-4D41-B2A2-3377ADB774C6}"/>
              </a:ext>
            </a:extLst>
          </p:cNvPr>
          <p:cNvSpPr/>
          <p:nvPr/>
        </p:nvSpPr>
        <p:spPr>
          <a:xfrm>
            <a:off x="7329488" y="2391460"/>
            <a:ext cx="1627369" cy="323165"/>
          </a:xfrm>
          <a:prstGeom prst="rect">
            <a:avLst/>
          </a:prstGeom>
        </p:spPr>
        <p:txBody>
          <a:bodyPr wrap="none">
            <a:spAutoFit/>
          </a:bodyPr>
          <a:lstStyle/>
          <a:p>
            <a:r>
              <a:rPr lang="en-US" sz="1500" b="1" spc="-150" dirty="0">
                <a:solidFill>
                  <a:schemeClr val="bg1"/>
                </a:solidFill>
                <a:latin typeface="Courier New" charset="0"/>
                <a:ea typeface="Courier New" charset="0"/>
                <a:cs typeface="Courier New" charset="0"/>
              </a:rPr>
              <a:t>(example-table)</a:t>
            </a:r>
            <a:endParaRPr lang="en-US" sz="1500" dirty="0"/>
          </a:p>
        </p:txBody>
      </p:sp>
      <p:graphicFrame>
        <p:nvGraphicFramePr>
          <p:cNvPr id="38" name="Table 37">
            <a:extLst>
              <a:ext uri="{FF2B5EF4-FFF2-40B4-BE49-F238E27FC236}">
                <a16:creationId xmlns:a16="http://schemas.microsoft.com/office/drawing/2014/main" id="{9E852DE6-D6B8-364E-8D3A-BCA1ECBB8AEE}"/>
              </a:ext>
            </a:extLst>
          </p:cNvPr>
          <p:cNvGraphicFramePr>
            <a:graphicFrameLocks noGrp="1"/>
          </p:cNvGraphicFramePr>
          <p:nvPr>
            <p:extLst>
              <p:ext uri="{D42A27DB-BD31-4B8C-83A1-F6EECF244321}">
                <p14:modId xmlns:p14="http://schemas.microsoft.com/office/powerpoint/2010/main" val="2391957299"/>
              </p:ext>
            </p:extLst>
          </p:nvPr>
        </p:nvGraphicFramePr>
        <p:xfrm>
          <a:off x="2329084" y="2735055"/>
          <a:ext cx="2395316" cy="1650495"/>
        </p:xfrm>
        <a:graphic>
          <a:graphicData uri="http://schemas.openxmlformats.org/drawingml/2006/table">
            <a:tbl>
              <a:tblPr firstRow="1" firstCol="1" bandRow="1">
                <a:tableStyleId>{7E9639D4-E3E2-4D34-9284-5A2195B3D0D7}</a:tableStyleId>
              </a:tblPr>
              <a:tblGrid>
                <a:gridCol w="795116">
                  <a:extLst>
                    <a:ext uri="{9D8B030D-6E8A-4147-A177-3AD203B41FA5}">
                      <a16:colId xmlns:a16="http://schemas.microsoft.com/office/drawing/2014/main" val="1423625004"/>
                    </a:ext>
                  </a:extLst>
                </a:gridCol>
                <a:gridCol w="833406">
                  <a:extLst>
                    <a:ext uri="{9D8B030D-6E8A-4147-A177-3AD203B41FA5}">
                      <a16:colId xmlns:a16="http://schemas.microsoft.com/office/drawing/2014/main" val="1420626048"/>
                    </a:ext>
                  </a:extLst>
                </a:gridCol>
                <a:gridCol w="766794">
                  <a:extLst>
                    <a:ext uri="{9D8B030D-6E8A-4147-A177-3AD203B41FA5}">
                      <a16:colId xmlns:a16="http://schemas.microsoft.com/office/drawing/2014/main" val="2853265818"/>
                    </a:ext>
                  </a:extLst>
                </a:gridCol>
              </a:tblGrid>
              <a:tr h="257541">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name</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fixed</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gender</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54938114"/>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Sasha</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Female</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0126615"/>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Toggle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Female</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8100601"/>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Felix</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Male</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752033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Wade</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Male</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530650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Mittens</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Female</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0838587"/>
                  </a:ext>
                </a:extLst>
              </a:tr>
            </a:tbl>
          </a:graphicData>
        </a:graphic>
      </p:graphicFrame>
      <p:cxnSp>
        <p:nvCxnSpPr>
          <p:cNvPr id="40" name="Straight Connector 39">
            <a:extLst>
              <a:ext uri="{FF2B5EF4-FFF2-40B4-BE49-F238E27FC236}">
                <a16:creationId xmlns:a16="http://schemas.microsoft.com/office/drawing/2014/main" id="{1445E2FC-7B63-D149-95C3-1523CBC26182}"/>
              </a:ext>
            </a:extLst>
          </p:cNvPr>
          <p:cNvCxnSpPr/>
          <p:nvPr/>
        </p:nvCxnSpPr>
        <p:spPr>
          <a:xfrm>
            <a:off x="2575407" y="61722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ounded Rectangle 41">
            <a:extLst>
              <a:ext uri="{FF2B5EF4-FFF2-40B4-BE49-F238E27FC236}">
                <a16:creationId xmlns:a16="http://schemas.microsoft.com/office/drawing/2014/main" id="{2ADE6FED-33C5-B44D-B04E-97E286A35C31}"/>
              </a:ext>
            </a:extLst>
          </p:cNvPr>
          <p:cNvSpPr/>
          <p:nvPr/>
        </p:nvSpPr>
        <p:spPr>
          <a:xfrm>
            <a:off x="3505200" y="5791200"/>
            <a:ext cx="1066800" cy="30480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ular Callout 42">
            <a:extLst>
              <a:ext uri="{FF2B5EF4-FFF2-40B4-BE49-F238E27FC236}">
                <a16:creationId xmlns:a16="http://schemas.microsoft.com/office/drawing/2014/main" id="{DC868271-8D3F-2943-9448-FA954DFF6040}"/>
              </a:ext>
            </a:extLst>
          </p:cNvPr>
          <p:cNvSpPr/>
          <p:nvPr/>
        </p:nvSpPr>
        <p:spPr>
          <a:xfrm>
            <a:off x="152400" y="3352800"/>
            <a:ext cx="1828800" cy="1219200"/>
          </a:xfrm>
          <a:prstGeom prst="wedgeRectCallout">
            <a:avLst>
              <a:gd name="adj1" fmla="val 130729"/>
              <a:gd name="adj2" fmla="val 1550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Recipe!</a:t>
            </a:r>
          </a:p>
        </p:txBody>
      </p:sp>
      <p:pic>
        <p:nvPicPr>
          <p:cNvPr id="3" name="Picture 2">
            <a:extLst>
              <a:ext uri="{FF2B5EF4-FFF2-40B4-BE49-F238E27FC236}">
                <a16:creationId xmlns:a16="http://schemas.microsoft.com/office/drawing/2014/main" id="{31DCF2F5-40AD-4D4F-894C-B3BAAE59C087}"/>
              </a:ext>
            </a:extLst>
          </p:cNvPr>
          <p:cNvPicPr>
            <a:picLocks noChangeAspect="1"/>
          </p:cNvPicPr>
          <p:nvPr/>
        </p:nvPicPr>
        <p:blipFill>
          <a:blip r:embed="rId4"/>
          <a:stretch>
            <a:fillRect/>
          </a:stretch>
        </p:blipFill>
        <p:spPr>
          <a:xfrm>
            <a:off x="6158466" y="2829800"/>
            <a:ext cx="2038948" cy="1555750"/>
          </a:xfrm>
          <a:prstGeom prst="rect">
            <a:avLst/>
          </a:prstGeom>
        </p:spPr>
      </p:pic>
    </p:spTree>
    <p:extLst>
      <p:ext uri="{BB962C8B-B14F-4D97-AF65-F5344CB8AC3E}">
        <p14:creationId xmlns:p14="http://schemas.microsoft.com/office/powerpoint/2010/main" val="114172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42" presetClass="path" presetSubtype="0" accel="50000" decel="50000" fill="hold" grpId="1" nodeType="withEffect">
                                  <p:stCondLst>
                                    <p:cond delay="0"/>
                                  </p:stCondLst>
                                  <p:childTnLst>
                                    <p:animMotion origin="layout" path="M -1.94444E-6 2.96296E-6 L 0.38525 0.21805 " pathEditMode="relative" rAng="0" ptsTypes="AA">
                                      <p:cBhvr>
                                        <p:cTn id="39" dur="2000" fill="hold"/>
                                        <p:tgtEl>
                                          <p:spTgt spid="30"/>
                                        </p:tgtEl>
                                        <p:attrNameLst>
                                          <p:attrName>ppt_x</p:attrName>
                                          <p:attrName>ppt_y</p:attrName>
                                        </p:attrNameLst>
                                      </p:cBhvr>
                                      <p:rCtr x="19253" y="10903"/>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42" presetClass="path" presetSubtype="0" accel="50000" decel="50000" fill="hold" grpId="1" nodeType="withEffect">
                                  <p:stCondLst>
                                    <p:cond delay="0"/>
                                  </p:stCondLst>
                                  <p:childTnLst>
                                    <p:animMotion origin="layout" path="M 3.61111E-6 1.85185E-6 L -0.29601 0.3794 " pathEditMode="relative" rAng="0" ptsTypes="AA">
                                      <p:cBhvr>
                                        <p:cTn id="51" dur="2000" fill="hold"/>
                                        <p:tgtEl>
                                          <p:spTgt spid="31"/>
                                        </p:tgtEl>
                                        <p:attrNameLst>
                                          <p:attrName>ppt_x</p:attrName>
                                          <p:attrName>ppt_y</p:attrName>
                                        </p:attrNameLst>
                                      </p:cBhvr>
                                      <p:rCtr x="-14809" y="18958"/>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42" presetClass="path" presetSubtype="0" accel="50000" decel="50000" fill="hold" grpId="0" nodeType="withEffect">
                                  <p:stCondLst>
                                    <p:cond delay="0"/>
                                  </p:stCondLst>
                                  <p:childTnLst>
                                    <p:animMotion origin="layout" path="M 2.77778E-6 -3.33333E-6 L 0.00121 0.59167 " pathEditMode="relative" rAng="0" ptsTypes="AA">
                                      <p:cBhvr>
                                        <p:cTn id="63" dur="2000" fill="hold"/>
                                        <p:tgtEl>
                                          <p:spTgt spid="32"/>
                                        </p:tgtEl>
                                        <p:attrNameLst>
                                          <p:attrName>ppt_x</p:attrName>
                                          <p:attrName>ppt_y</p:attrName>
                                        </p:attrNameLst>
                                      </p:cBhvr>
                                      <p:rCtr x="52" y="2958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3">
                                            <p:txEl>
                                              <p:pRg st="0" end="0"/>
                                            </p:txEl>
                                          </p:spTgt>
                                        </p:tgtEl>
                                        <p:attrNameLst>
                                          <p:attrName>style.visibility</p:attrName>
                                        </p:attrNameLst>
                                      </p:cBhvr>
                                      <p:to>
                                        <p:strVal val="visible"/>
                                      </p:to>
                                    </p:set>
                                    <p:animEffect transition="in" filter="fade">
                                      <p:cBhvr>
                                        <p:cTn id="68" dur="500"/>
                                        <p:tgtEl>
                                          <p:spTgt spid="33">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
                                            <p:txEl>
                                              <p:pRg st="2" end="2"/>
                                            </p:txEl>
                                          </p:spTgt>
                                        </p:tgtEl>
                                        <p:attrNameLst>
                                          <p:attrName>style.visibility</p:attrName>
                                        </p:attrNameLst>
                                      </p:cBhvr>
                                      <p:to>
                                        <p:strVal val="visible"/>
                                      </p:to>
                                    </p:set>
                                    <p:animEffect transition="in" filter="fade">
                                      <p:cBhvr>
                                        <p:cTn id="78" dur="500"/>
                                        <p:tgtEl>
                                          <p:spTgt spid="33">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0" grpId="1"/>
      <p:bldP spid="31" grpId="0"/>
      <p:bldP spid="31" grpId="1"/>
      <p:bldP spid="32" grpId="0"/>
      <p:bldP spid="32" grpId="1"/>
      <p:bldP spid="35" grpId="0"/>
      <p:bldP spid="37" grpId="0"/>
      <p:bldP spid="42" grpId="0" animBg="1"/>
      <p:bldP spid="4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268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last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endParaRPr lang="en-US" sz="18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Complete Pages 55 and 56</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Explore variation in your dataset, and write up your findings on Page 57</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Chart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33193"/>
            <a:ext cx="8839200" cy="312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You’ve seen</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Pie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Frequency 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Histograms</a:t>
            </a:r>
          </a:p>
          <a:p>
            <a:pPr marL="342900" lvl="1" indent="-342900" eaLnBrk="1" hangingPunct="1">
              <a:spcAft>
                <a:spcPts val="1800"/>
              </a:spcAft>
              <a:buClr>
                <a:srgbClr val="4C4C4C"/>
              </a:buClr>
              <a:buSzTx/>
            </a:pPr>
            <a:r>
              <a:rPr lang="en-US" sz="2200" dirty="0">
                <a:latin typeface="Arial" charset="0"/>
                <a:ea typeface="Arial" charset="0"/>
                <a:cs typeface="Arial" charset="0"/>
              </a:rPr>
              <a:t>How do you know which one  to use?</a:t>
            </a:r>
          </a:p>
          <a:p>
            <a:pPr marL="342900" lvl="1" indent="-342900" eaLnBrk="1" hangingPunct="1">
              <a:spcAft>
                <a:spcPts val="1800"/>
              </a:spcAft>
              <a:buClr>
                <a:srgbClr val="4C4C4C"/>
              </a:buClr>
              <a:buSzTx/>
            </a:pPr>
            <a:r>
              <a:rPr lang="en-US" sz="2200" dirty="0">
                <a:latin typeface="Arial" charset="0"/>
                <a:ea typeface="Arial" charset="0"/>
                <a:cs typeface="Arial" charset="0"/>
              </a:rPr>
              <a:t>Complete page 41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1438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1371600" y="1553434"/>
            <a:ext cx="7620000" cy="481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b="1" i="1" dirty="0"/>
              <a:t>“Young animals are cuter, and therefore get adopted faster”</a:t>
            </a:r>
            <a:endParaRPr lang="en-US" sz="3600" b="1" dirty="0"/>
          </a:p>
          <a:p>
            <a:pPr algn="r"/>
            <a:endParaRPr lang="en-US" sz="3600" i="1" dirty="0"/>
          </a:p>
          <a:p>
            <a:pPr algn="r">
              <a:buNone/>
            </a:pPr>
            <a:endParaRPr lang="en-US" sz="3600" i="1" dirty="0"/>
          </a:p>
          <a:p>
            <a:pPr algn="r">
              <a:buNone/>
            </a:pPr>
            <a:endParaRPr lang="en-US" sz="3600" i="1" dirty="0"/>
          </a:p>
          <a:p>
            <a:pPr algn="r"/>
            <a:r>
              <a:rPr lang="en-US" dirty="0"/>
              <a:t>Do you agree?</a:t>
            </a:r>
          </a:p>
          <a:p>
            <a:pPr algn="r"/>
            <a:r>
              <a:rPr lang="en-US" dirty="0"/>
              <a:t>What kind of question is this?</a:t>
            </a: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45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1720923"/>
            <a:ext cx="4246773" cy="3830422"/>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46.</a:t>
            </a:r>
          </a:p>
          <a:p>
            <a:pPr marL="342900" indent="-342900" eaLnBrk="1" hangingPunct="1">
              <a:spcAft>
                <a:spcPts val="1800"/>
              </a:spcAft>
              <a:buClr>
                <a:srgbClr val="4C4C4C"/>
              </a:buClr>
              <a:buSzTx/>
            </a:pPr>
            <a:r>
              <a:rPr lang="en-US" altLang="en-US" sz="2400" i="1" dirty="0">
                <a:latin typeface="Arial" charset="0"/>
                <a:ea typeface="Arial" charset="0"/>
                <a:cs typeface="Arial" charset="0"/>
              </a:rPr>
              <a:t>Scatter plots</a:t>
            </a:r>
            <a:r>
              <a:rPr lang="en-US" altLang="en-US" sz="2400" dirty="0">
                <a:latin typeface="Arial" charset="0"/>
                <a:ea typeface="Arial" charset="0"/>
                <a:cs typeface="Arial" charset="0"/>
              </a:rPr>
              <a:t> visualize relationships between </a:t>
            </a:r>
            <a:r>
              <a:rPr lang="en-US" altLang="en-US" sz="2400" u="sng" dirty="0">
                <a:latin typeface="Arial" charset="0"/>
                <a:ea typeface="Arial" charset="0"/>
                <a:cs typeface="Arial" charset="0"/>
              </a:rPr>
              <a:t>two </a:t>
            </a:r>
            <a:r>
              <a:rPr lang="en-US" altLang="en-US" sz="2400" dirty="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id="{23786C46-A1E4-4073-B9E9-2D61A04F5B37}"/>
              </a:ext>
            </a:extLst>
          </p:cNvPr>
          <p:cNvSpPr txBox="1"/>
          <p:nvPr/>
        </p:nvSpPr>
        <p:spPr>
          <a:xfrm>
            <a:off x="0" y="3387558"/>
            <a:ext cx="9144000" cy="984885"/>
          </a:xfrm>
          <a:prstGeom prst="rect">
            <a:avLst/>
          </a:prstGeom>
          <a:noFill/>
        </p:spPr>
        <p:txBody>
          <a:bodyPr wrap="square" rtlCol="0">
            <a:spAutoFit/>
          </a:bodyPr>
          <a:lstStyle/>
          <a:p>
            <a:r>
              <a:rPr lang="en-US" sz="1900" spc="-100" dirty="0">
                <a:solidFill>
                  <a:schemeClr val="accent1"/>
                </a:solidFill>
                <a:latin typeface="Courier New" charset="0"/>
                <a:ea typeface="Courier New" charset="0"/>
                <a:cs typeface="Courier New" charset="0"/>
              </a:rPr>
              <a:t># scatter-plot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a:t>
            </a:r>
            <a:r>
              <a:rPr lang="en-US" sz="1900" spc="-100" dirty="0" err="1">
                <a:solidFill>
                  <a:schemeClr val="accent1"/>
                </a:solidFill>
                <a:latin typeface="Courier New" charset="0"/>
                <a:ea typeface="Courier New" charset="0"/>
                <a:cs typeface="Courier New" charset="0"/>
              </a:rPr>
              <a:t>xs</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ys</a:t>
            </a:r>
            <a:r>
              <a:rPr lang="en-US" sz="18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sym typeface="Wingdings"/>
              </a:rPr>
              <a:t> </a:t>
            </a:r>
            <a:r>
              <a:rPr lang="en-US" sz="1900" spc="-100" dirty="0">
                <a:solidFill>
                  <a:schemeClr val="accent1"/>
                </a:solidFill>
                <a:latin typeface="Courier New" charset="0"/>
                <a:ea typeface="Courier New" charset="0"/>
                <a:cs typeface="Courier New" charset="0"/>
              </a:rPr>
              <a:t>Image</a:t>
            </a:r>
          </a:p>
          <a:p>
            <a:endParaRPr lang="en-US" sz="2000" dirty="0">
              <a:solidFill>
                <a:schemeClr val="accent1"/>
              </a:solidFill>
              <a:latin typeface="Courier New" charset="0"/>
              <a:ea typeface="Courier New" charset="0"/>
              <a:cs typeface="Courier New" charset="0"/>
            </a:endParaRPr>
          </a:p>
          <a:p>
            <a:r>
              <a:rPr lang="en-US" sz="1800" spc="-150" dirty="0">
                <a:solidFill>
                  <a:schemeClr val="accent1"/>
                </a:solidFill>
                <a:latin typeface="Courier New" charset="0"/>
                <a:ea typeface="Courier New" charset="0"/>
                <a:cs typeface="Courier New" charset="0"/>
              </a:rPr>
              <a:t>#labeled-scatter-plot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Table, labels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Str</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xs</a:t>
            </a:r>
            <a:r>
              <a:rPr lang="en-US" sz="1800" spc="-150" dirty="0">
                <a:solidFill>
                  <a:schemeClr val="accent1"/>
                </a:solidFill>
                <a:latin typeface="Courier New" charset="0"/>
                <a:ea typeface="Courier New" charset="0"/>
                <a:cs typeface="Courier New" charset="0"/>
              </a:rPr>
              <a: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Str</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ys</a:t>
            </a:r>
            <a:r>
              <a:rPr lang="en-US" sz="1800" spc="-150" dirty="0">
                <a:solidFill>
                  <a:schemeClr val="accent1"/>
                </a:solidFill>
                <a:latin typeface="Courier New" charset="0"/>
                <a:ea typeface="Courier New" charset="0"/>
                <a:cs typeface="Courier New" charset="0"/>
              </a:rPr>
              <a: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Str</a:t>
            </a:r>
            <a:r>
              <a:rPr lang="en-US" sz="1800" spc="-150" dirty="0">
                <a:solidFill>
                  <a:schemeClr val="accent1"/>
                </a:solidFill>
                <a:latin typeface="Courier New" charset="0"/>
                <a:ea typeface="Courier New" charset="0"/>
                <a:cs typeface="Courier New" charset="0"/>
              </a:rPr>
              <a:t>) </a:t>
            </a:r>
            <a:r>
              <a:rPr lang="en-US" sz="1800" spc="-150" dirty="0">
                <a:solidFill>
                  <a:schemeClr val="accent1"/>
                </a:solidFill>
                <a:latin typeface="Courier New" charset="0"/>
                <a:ea typeface="Courier New" charset="0"/>
                <a:cs typeface="Courier New" charset="0"/>
                <a:sym typeface="Wingdings"/>
              </a:rPr>
              <a:t> </a:t>
            </a:r>
            <a:r>
              <a:rPr lang="en-US" sz="1800" spc="-150" dirty="0" err="1">
                <a:solidFill>
                  <a:schemeClr val="accent1"/>
                </a:solidFill>
                <a:latin typeface="Courier New" charset="0"/>
                <a:ea typeface="Courier New" charset="0"/>
                <a:cs typeface="Courier New" charset="0"/>
              </a:rPr>
              <a:t>Img</a:t>
            </a:r>
            <a:endParaRPr lang="en-US" sz="1800" spc="-15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47</a:t>
            </a: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Correlations</a:t>
            </a:r>
          </a:p>
          <a:p>
            <a:pPr marL="800100" lvl="1" indent="-342900">
              <a:buFont typeface="Arial" charset="0"/>
              <a:buChar char="•"/>
            </a:pPr>
            <a:r>
              <a:rPr lang="en-US" dirty="0">
                <a:solidFill>
                  <a:schemeClr val="bg1"/>
                </a:solidFill>
              </a:rPr>
              <a:t>Direction</a:t>
            </a:r>
          </a:p>
          <a:p>
            <a:pPr marL="800100" lvl="1" indent="-342900">
              <a:buFont typeface="Arial" charset="0"/>
              <a:buChar char="•"/>
            </a:pPr>
            <a:r>
              <a:rPr lang="en-US" dirty="0">
                <a:solidFill>
                  <a:schemeClr val="bg1"/>
                </a:solidFill>
              </a:rPr>
              <a:t>Strength</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10" name="Group 9"/>
          <p:cNvGrpSpPr/>
          <p:nvPr/>
        </p:nvGrpSpPr>
        <p:grpSpPr>
          <a:xfrm>
            <a:off x="4038600" y="1938979"/>
            <a:ext cx="4755604" cy="3751673"/>
            <a:chOff x="4207643" y="2048401"/>
            <a:chExt cx="4755604" cy="3751673"/>
          </a:xfrm>
        </p:grpSpPr>
        <p:pic>
          <p:nvPicPr>
            <p:cNvPr id="11" name="Picture 10"/>
            <p:cNvPicPr>
              <a:picLocks noChangeAspect="1"/>
            </p:cNvPicPr>
            <p:nvPr/>
          </p:nvPicPr>
          <p:blipFill>
            <a:blip r:embed="rId2"/>
            <a:stretch>
              <a:fillRect/>
            </a:stretch>
          </p:blipFill>
          <p:spPr>
            <a:xfrm>
              <a:off x="4512443" y="2048401"/>
              <a:ext cx="4450804" cy="3498850"/>
            </a:xfrm>
            <a:prstGeom prst="rect">
              <a:avLst/>
            </a:prstGeom>
          </p:spPr>
        </p:pic>
        <p:sp>
          <p:nvSpPr>
            <p:cNvPr id="12" name="TextBox 11"/>
            <p:cNvSpPr txBox="1"/>
            <p:nvPr/>
          </p:nvSpPr>
          <p:spPr>
            <a:xfrm>
              <a:off x="6188843" y="5430742"/>
              <a:ext cx="1701107" cy="369332"/>
            </a:xfrm>
            <a:prstGeom prst="rect">
              <a:avLst/>
            </a:prstGeom>
            <a:noFill/>
          </p:spPr>
          <p:txBody>
            <a:bodyPr wrap="none" rtlCol="0">
              <a:spAutoFit/>
            </a:bodyPr>
            <a:lstStyle/>
            <a:p>
              <a:r>
                <a:rPr lang="en-US" sz="1800" dirty="0">
                  <a:solidFill>
                    <a:schemeClr val="bg1">
                      <a:lumMod val="50000"/>
                      <a:lumOff val="50000"/>
                    </a:schemeClr>
                  </a:solidFill>
                  <a:latin typeface="Courier" charset="0"/>
                  <a:ea typeface="Courier" charset="0"/>
                  <a:cs typeface="Courier" charset="0"/>
                </a:rPr>
                <a:t>Age (years)</a:t>
              </a:r>
            </a:p>
          </p:txBody>
        </p:sp>
        <p:sp>
          <p:nvSpPr>
            <p:cNvPr id="13" name="TextBox 12"/>
            <p:cNvSpPr txBox="1"/>
            <p:nvPr/>
          </p:nvSpPr>
          <p:spPr>
            <a:xfrm rot="16200000">
              <a:off x="3266039" y="3501632"/>
              <a:ext cx="2252540" cy="369332"/>
            </a:xfrm>
            <a:prstGeom prst="rect">
              <a:avLst/>
            </a:prstGeom>
            <a:noFill/>
          </p:spPr>
          <p:txBody>
            <a:bodyPr wrap="none" rtlCol="0">
              <a:spAutoFit/>
            </a:bodyPr>
            <a:lstStyle/>
            <a:p>
              <a:r>
                <a:rPr lang="en-US" sz="180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a:solidFill>
                  <a:schemeClr val="bg1"/>
                </a:solidFill>
              </a:rPr>
              <a:t>Search for correlations </a:t>
            </a:r>
            <a:r>
              <a:rPr lang="mr-IN" sz="2000" dirty="0">
                <a:solidFill>
                  <a:schemeClr val="bg1"/>
                </a:solidFill>
              </a:rPr>
              <a:t>–</a:t>
            </a:r>
            <a:r>
              <a:rPr lang="en-US" sz="2000" dirty="0">
                <a:solidFill>
                  <a:schemeClr val="bg1"/>
                </a:solidFill>
              </a:rPr>
              <a:t> not causes! </a:t>
            </a:r>
            <a:r>
              <a:rPr lang="mr-IN" sz="2000" dirty="0">
                <a:solidFill>
                  <a:schemeClr val="bg1"/>
                </a:solidFill>
              </a:rPr>
              <a:t>–</a:t>
            </a:r>
            <a:r>
              <a:rPr lang="en-US" sz="2000" dirty="0">
                <a:solidFill>
                  <a:schemeClr val="bg1"/>
                </a:solidFill>
              </a:rPr>
              <a:t> in your dataset</a:t>
            </a: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Suppose there </a:t>
            </a:r>
            <a:r>
              <a:rPr lang="en-US" i="1" dirty="0">
                <a:solidFill>
                  <a:schemeClr val="bg1"/>
                </a:solidFill>
              </a:rPr>
              <a:t>is </a:t>
            </a:r>
            <a:r>
              <a:rPr lang="en-US" dirty="0">
                <a:solidFill>
                  <a:schemeClr val="bg1"/>
                </a:solidFill>
              </a:rPr>
              <a:t>a trend</a:t>
            </a:r>
          </a:p>
          <a:p>
            <a:pPr marL="342900" indent="-342900">
              <a:lnSpc>
                <a:spcPct val="200000"/>
              </a:lnSpc>
              <a:buFont typeface="Arial" charset="0"/>
              <a:buChar char="•"/>
            </a:pPr>
            <a:r>
              <a:rPr lang="en-US" dirty="0">
                <a:solidFill>
                  <a:schemeClr val="bg1"/>
                </a:solidFill>
              </a:rPr>
              <a:t>Can you draw it?</a:t>
            </a:r>
          </a:p>
          <a:p>
            <a:pPr marL="342900" indent="-342900">
              <a:lnSpc>
                <a:spcPct val="200000"/>
              </a:lnSpc>
              <a:buFont typeface="Arial" charset="0"/>
              <a:buChar char="•"/>
            </a:pPr>
            <a:r>
              <a:rPr lang="en-US" dirty="0">
                <a:solidFill>
                  <a:schemeClr val="bg1"/>
                </a:solidFill>
              </a:rPr>
              <a:t>We can make predictions!</a:t>
            </a:r>
          </a:p>
          <a:p>
            <a:pPr marL="342900" indent="-342900">
              <a:lnSpc>
                <a:spcPct val="200000"/>
              </a:lnSpc>
              <a:buFont typeface="Arial" charset="0"/>
              <a:buChar char="•"/>
            </a:pPr>
            <a:r>
              <a:rPr lang="en-US" dirty="0">
                <a:solidFill>
                  <a:schemeClr val="bg1"/>
                </a:solidFill>
              </a:rPr>
              <a:t>Page 48</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Dataset</a:t>
            </a:r>
          </a:p>
        </p:txBody>
      </p:sp>
      <p:sp>
        <p:nvSpPr>
          <p:cNvPr id="3" name="Content Placeholder 2"/>
          <p:cNvSpPr>
            <a:spLocks noGrp="1"/>
          </p:cNvSpPr>
          <p:nvPr>
            <p:ph idx="1"/>
          </p:nvPr>
        </p:nvSpPr>
        <p:spPr/>
        <p:txBody>
          <a:bodyPr/>
          <a:lstStyle/>
          <a:p>
            <a:r>
              <a:rPr lang="en-US" dirty="0"/>
              <a:t>Generate some scatterplots from your data</a:t>
            </a:r>
          </a:p>
          <a:p>
            <a:endParaRPr lang="en-US" dirty="0"/>
          </a:p>
          <a:p>
            <a:r>
              <a:rPr lang="en-US" dirty="0"/>
              <a:t>What patterns emerge?</a:t>
            </a:r>
          </a:p>
          <a:p>
            <a:pPr lvl="1"/>
            <a:r>
              <a:rPr lang="en-US" dirty="0"/>
              <a:t>Are they strong or week?</a:t>
            </a:r>
          </a:p>
          <a:p>
            <a:pPr lvl="1"/>
            <a:r>
              <a:rPr lang="en-US" dirty="0"/>
              <a:t>Positive or Negative?</a:t>
            </a:r>
          </a:p>
          <a:p>
            <a:pPr lvl="1"/>
            <a:endParaRPr lang="en-US" dirty="0"/>
          </a:p>
          <a:p>
            <a:r>
              <a:rPr lang="en-US" dirty="0"/>
              <a:t>Write up your findings on Page 49.</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the “fit” of a predictor (strength of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Complete Page 53</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Playing with predictors (</a:t>
            </a:r>
            <a:r>
              <a:rPr lang="en-US" dirty="0">
                <a:solidFill>
                  <a:schemeClr val="bg1"/>
                </a:solidFill>
                <a:hlinkClick r:id="rId2"/>
              </a:rPr>
              <a:t>http://</a:t>
            </a:r>
            <a:r>
              <a:rPr lang="en-US" dirty="0" err="1">
                <a:solidFill>
                  <a:schemeClr val="bg1"/>
                </a:solidFill>
                <a:hlinkClick r:id="rId2"/>
              </a:rPr>
              <a:t>bit.ly</a:t>
            </a:r>
            <a:r>
              <a:rPr lang="en-US" dirty="0">
                <a:solidFill>
                  <a:schemeClr val="bg1"/>
                </a:solidFill>
                <a:hlinkClick r:id="rId2"/>
              </a:rPr>
              <a:t>/</a:t>
            </a:r>
            <a:r>
              <a:rPr lang="en-US" dirty="0" err="1">
                <a:solidFill>
                  <a:schemeClr val="bg1"/>
                </a:solidFill>
                <a:hlinkClick r:id="rId2"/>
              </a:rPr>
              <a:t>ExploreLR</a:t>
            </a:r>
            <a:r>
              <a:rPr lang="en-US" dirty="0">
                <a:solidFill>
                  <a:schemeClr val="bg1"/>
                </a:solidFill>
              </a:rPr>
              <a:t>)</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62200" y="990599"/>
            <a:ext cx="4914900" cy="4212771"/>
          </a:xfrm>
          <a:prstGeom prst="rect">
            <a:avLst/>
          </a:prstGeom>
        </p:spPr>
      </p:pic>
      <p:sp>
        <p:nvSpPr>
          <p:cNvPr id="10" name="TextBox 9">
            <a:extLst>
              <a:ext uri="{FF2B5EF4-FFF2-40B4-BE49-F238E27FC236}">
                <a16:creationId xmlns:a16="http://schemas.microsoft.com/office/drawing/2014/main" id="{23786C46-A1E4-4073-B9E9-2D61A04F5B37}"/>
              </a:ext>
            </a:extLst>
          </p:cNvPr>
          <p:cNvSpPr txBox="1"/>
          <p:nvPr/>
        </p:nvSpPr>
        <p:spPr>
          <a:xfrm>
            <a:off x="0" y="5302240"/>
            <a:ext cx="9144000" cy="1015663"/>
          </a:xfrm>
          <a:prstGeom prst="rect">
            <a:avLst/>
          </a:prstGeom>
          <a:noFill/>
        </p:spPr>
        <p:txBody>
          <a:bodyPr wrap="square" rtlCol="0">
            <a:spAutoFit/>
          </a:bodyPr>
          <a:lstStyle/>
          <a:p>
            <a:r>
              <a:rPr lang="en-US" sz="2000" spc="-100" dirty="0">
                <a:solidFill>
                  <a:schemeClr val="accent1"/>
                </a:solidFill>
                <a:latin typeface="Courier New" charset="0"/>
                <a:ea typeface="Courier New" charset="0"/>
                <a:cs typeface="Courier New" charset="0"/>
              </a:rPr>
              <a:t>#</a:t>
            </a:r>
            <a:r>
              <a:rPr lang="en-US" sz="2000" spc="-100" dirty="0" err="1">
                <a:solidFill>
                  <a:schemeClr val="accent1"/>
                </a:solidFill>
                <a:latin typeface="Courier New" charset="0"/>
                <a:ea typeface="Courier New" charset="0"/>
                <a:cs typeface="Courier New" charset="0"/>
              </a:rPr>
              <a:t>lr</a:t>
            </a:r>
            <a:r>
              <a:rPr lang="en-US" sz="2000" spc="-100" dirty="0">
                <a:solidFill>
                  <a:schemeClr val="accent1"/>
                </a:solidFill>
                <a:latin typeface="Courier New" charset="0"/>
                <a:ea typeface="Courier New" charset="0"/>
                <a:cs typeface="Courier New" charset="0"/>
              </a:rPr>
              <a:t>-plot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a:t>
            </a:r>
            <a:r>
              <a:rPr lang="en-US" sz="2000" spc="-100" dirty="0" err="1">
                <a:solidFill>
                  <a:schemeClr val="accent1"/>
                </a:solidFill>
                <a:latin typeface="Courier New" charset="0"/>
                <a:ea typeface="Courier New" charset="0"/>
                <a:cs typeface="Courier New" charset="0"/>
              </a:rPr>
              <a:t>xs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ys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endParaRPr lang="en-US" sz="2000" dirty="0">
              <a:solidFill>
                <a:schemeClr val="accent1"/>
              </a:solidFill>
              <a:latin typeface="Courier New" charset="0"/>
              <a:ea typeface="Courier New" charset="0"/>
              <a:cs typeface="Courier New" charset="0"/>
            </a:endParaRPr>
          </a:p>
          <a:p>
            <a:r>
              <a:rPr lang="en-US" sz="2000" spc="-150" dirty="0">
                <a:solidFill>
                  <a:schemeClr val="accent1"/>
                </a:solidFill>
                <a:latin typeface="Courier New" charset="0"/>
                <a:ea typeface="Courier New" charset="0"/>
                <a:cs typeface="Courier New" charset="0"/>
              </a:rPr>
              <a:t>#labeled-</a:t>
            </a:r>
            <a:r>
              <a:rPr lang="en-US" sz="2000" spc="-150" dirty="0" err="1">
                <a:solidFill>
                  <a:schemeClr val="accent1"/>
                </a:solidFill>
                <a:latin typeface="Courier New" charset="0"/>
                <a:ea typeface="Courier New" charset="0"/>
                <a:cs typeface="Courier New" charset="0"/>
              </a:rPr>
              <a:t>lr</a:t>
            </a:r>
            <a:r>
              <a:rPr lang="en-US" sz="2000" spc="-150" dirty="0">
                <a:solidFill>
                  <a:schemeClr val="accent1"/>
                </a:solidFill>
                <a:latin typeface="Courier New" charset="0"/>
                <a:ea typeface="Courier New" charset="0"/>
                <a:cs typeface="Courier New" charset="0"/>
              </a:rPr>
              <a:t>-plot</a:t>
            </a:r>
            <a:r>
              <a:rPr lang="en-US" sz="2000" spc="-600" dirty="0">
                <a:solidFill>
                  <a:schemeClr val="accent1"/>
                </a:solidFill>
                <a:latin typeface="Courier New" charset="0"/>
                <a:ea typeface="Courier New" charset="0"/>
                <a:cs typeface="Courier New" charset="0"/>
              </a:rPr>
              <a:t> :: ( </a:t>
            </a:r>
            <a:r>
              <a:rPr lang="en-US" sz="2000" spc="-150" dirty="0">
                <a:solidFill>
                  <a:schemeClr val="accent1"/>
                </a:solidFill>
                <a:latin typeface="Courier New" charset="0"/>
                <a:ea typeface="Courier New" charset="0"/>
                <a:cs typeface="Courier New" charset="0"/>
              </a:rPr>
              <a:t>t</a:t>
            </a:r>
            <a:r>
              <a:rPr lang="en-US" sz="2000" spc="-60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Table, labels</a:t>
            </a:r>
            <a:r>
              <a:rPr lang="en-US" sz="2000" spc="-600" dirty="0">
                <a:solidFill>
                  <a:schemeClr val="accent1"/>
                </a:solidFill>
                <a:latin typeface="Courier New" charset="0"/>
                <a:ea typeface="Courier New" charset="0"/>
                <a:cs typeface="Courier New" charset="0"/>
              </a:rPr>
              <a:t> ::</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Str</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xs</a:t>
            </a:r>
            <a:r>
              <a:rPr lang="en-US" sz="2000" spc="-600" dirty="0">
                <a:solidFill>
                  <a:schemeClr val="accent1"/>
                </a:solidFill>
                <a:latin typeface="Courier New" charset="0"/>
                <a:ea typeface="Courier New" charset="0"/>
                <a:cs typeface="Courier New" charset="0"/>
              </a:rPr>
              <a:t> ::</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Str</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ys</a:t>
            </a:r>
            <a:r>
              <a:rPr lang="en-US" sz="2000" spc="-600" dirty="0">
                <a:solidFill>
                  <a:schemeClr val="accent1"/>
                </a:solidFill>
                <a:latin typeface="Courier New" charset="0"/>
                <a:ea typeface="Courier New" charset="0"/>
                <a:cs typeface="Courier New" charset="0"/>
              </a:rPr>
              <a:t> ::</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Str</a:t>
            </a:r>
            <a:r>
              <a:rPr lang="en-US" sz="20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sym typeface="Wingdings"/>
              </a:rPr>
              <a:t></a:t>
            </a:r>
            <a:r>
              <a:rPr lang="en-US" sz="2000" spc="-150" dirty="0" err="1">
                <a:solidFill>
                  <a:schemeClr val="accent1"/>
                </a:solidFill>
                <a:latin typeface="Courier New" charset="0"/>
                <a:ea typeface="Courier New" charset="0"/>
                <a:cs typeface="Courier New" charset="0"/>
              </a:rPr>
              <a:t>Img</a:t>
            </a:r>
            <a:endParaRPr lang="en-US" sz="2000" spc="-15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1400" y="1143000"/>
            <a:ext cx="5296947" cy="4540240"/>
          </a:xfrm>
          <a:prstGeom prst="rect">
            <a:avLst/>
          </a:prstGeom>
        </p:spPr>
      </p:pic>
      <p:sp>
        <p:nvSpPr>
          <p:cNvPr id="6" name="TextBox 5"/>
          <p:cNvSpPr txBox="1"/>
          <p:nvPr/>
        </p:nvSpPr>
        <p:spPr>
          <a:xfrm>
            <a:off x="304801" y="2252008"/>
            <a:ext cx="3505200" cy="1938992"/>
          </a:xfrm>
          <a:prstGeom prst="rect">
            <a:avLst/>
          </a:prstGeom>
          <a:noFill/>
        </p:spPr>
        <p:txBody>
          <a:bodyPr wrap="square" rtlCol="0">
            <a:spAutoFit/>
          </a:bodyPr>
          <a:lstStyle/>
          <a:p>
            <a:pPr marL="342900" indent="-342900">
              <a:buFont typeface="Arial" charset="0"/>
              <a:buChar char="•"/>
            </a:pPr>
            <a:r>
              <a:rPr lang="en-US" dirty="0">
                <a:solidFill>
                  <a:schemeClr val="bg1"/>
                </a:solidFill>
              </a:rPr>
              <a:t>r</a:t>
            </a:r>
            <a:r>
              <a:rPr lang="en-US" baseline="30000" dirty="0">
                <a:solidFill>
                  <a:schemeClr val="bg1"/>
                </a:solidFill>
              </a:rPr>
              <a:t>2</a:t>
            </a:r>
            <a:endParaRPr lang="en-US" dirty="0">
              <a:solidFill>
                <a:schemeClr val="bg1"/>
              </a:solidFill>
            </a:endParaRP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slope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y-intercept</a:t>
            </a:r>
          </a:p>
        </p:txBody>
      </p:sp>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Making Scatterplots</a:t>
            </a:r>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a:t>Write up your findings on Page 54</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6034" y="990600"/>
            <a:ext cx="5824331" cy="4992284"/>
          </a:xfrm>
          <a:prstGeom prst="rect">
            <a:avLst/>
          </a:prstGeom>
        </p:spPr>
      </p:pic>
      <p:sp>
        <p:nvSpPr>
          <p:cNvPr id="4" name="Rectangle 3"/>
          <p:cNvSpPr/>
          <p:nvPr/>
        </p:nvSpPr>
        <p:spPr>
          <a:xfrm>
            <a:off x="1600200" y="5867400"/>
            <a:ext cx="6223000" cy="461665"/>
          </a:xfrm>
          <a:prstGeom prst="rect">
            <a:avLst/>
          </a:prstGeom>
        </p:spPr>
        <p:txBody>
          <a:bodyPr wrap="square">
            <a:spAutoFit/>
          </a:bodyPr>
          <a:lstStyle/>
          <a:p>
            <a:pPr marL="0" indent="0" algn="ctr">
              <a:buNone/>
            </a:pPr>
            <a:r>
              <a:rPr lang="en-US" b="1" dirty="0">
                <a:solidFill>
                  <a:schemeClr val="bg1"/>
                </a:solidFill>
              </a:rPr>
              <a:t>Write up your findings on Page 55</a:t>
            </a:r>
          </a:p>
        </p:txBody>
      </p:sp>
    </p:spTree>
    <p:extLst>
      <p:ext uri="{BB962C8B-B14F-4D97-AF65-F5344CB8AC3E}">
        <p14:creationId xmlns:p14="http://schemas.microsoft.com/office/powerpoint/2010/main" val="9044625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9</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Threats to Validity</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marL="0" indent="0" fontAlgn="ctr">
              <a:buNone/>
            </a:pPr>
            <a:r>
              <a:rPr lang="en-US" sz="3600" i="1" dirty="0"/>
              <a:t>“95% of cat-owners surveyed said that cats are better than dogs!”</a:t>
            </a:r>
            <a:endParaRPr lang="en-US" sz="3600" dirty="0"/>
          </a:p>
          <a:p>
            <a:pPr marL="0" indent="0" fontAlgn="ctr">
              <a:buNone/>
            </a:pPr>
            <a:endParaRPr lang="en-US" sz="3600" i="1" dirty="0"/>
          </a:p>
          <a:p>
            <a:pPr fontAlgn="ctr"/>
            <a:r>
              <a:rPr lang="en-US" sz="2200" dirty="0"/>
              <a:t>Selection bias</a:t>
            </a:r>
          </a:p>
          <a:p>
            <a:pPr fontAlgn="ctr"/>
            <a:r>
              <a:rPr lang="en-US" sz="2200" dirty="0"/>
              <a:t>Sample size</a:t>
            </a:r>
          </a:p>
          <a:p>
            <a:pPr fontAlgn="ctr"/>
            <a:r>
              <a:rPr lang="en-US" sz="2200" dirty="0"/>
              <a:t>Sample error</a:t>
            </a:r>
          </a:p>
          <a:p>
            <a:pPr fontAlgn="ctr"/>
            <a:r>
              <a:rPr lang="en-US" sz="2200" dirty="0"/>
              <a:t>Confounding variables</a:t>
            </a:r>
          </a:p>
          <a:p>
            <a:pPr fontAlgn="ctr"/>
            <a:endParaRPr lang="en-US" sz="2200" dirty="0"/>
          </a:p>
          <a:p>
            <a:pPr fontAlgn="ctr"/>
            <a:r>
              <a:rPr lang="en-US" sz="2200" dirty="0"/>
              <a:t>Practice on Pages 59 and 60</a:t>
            </a:r>
          </a:p>
          <a:p>
            <a:pPr fontAlgn="ct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3892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Fake News!</a:t>
            </a:r>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a:t>People misrepresent data </a:t>
            </a:r>
            <a:r>
              <a:rPr lang="en-US" altLang="en-US" i="1" dirty="0"/>
              <a:t>all the time</a:t>
            </a:r>
            <a:endParaRPr lang="en-US" altLang="en-US" dirty="0"/>
          </a:p>
          <a:p>
            <a:pPr eaLnBrk="1" hangingPunct="1">
              <a:spcAft>
                <a:spcPts val="1800"/>
              </a:spcAft>
              <a:buClr>
                <a:srgbClr val="4C4C4C"/>
              </a:buClr>
            </a:pPr>
            <a:r>
              <a:rPr lang="en-US" altLang="en-US" dirty="0"/>
              <a:t>Turn to Page 61</a:t>
            </a:r>
          </a:p>
          <a:p>
            <a:pPr eaLnBrk="1" hangingPunct="1">
              <a:spcAft>
                <a:spcPts val="1800"/>
              </a:spcAft>
              <a:buClr>
                <a:srgbClr val="4C4C4C"/>
              </a:buClr>
            </a:pPr>
            <a:r>
              <a:rPr lang="en-US" altLang="en-US" dirty="0"/>
              <a:t>Being able to speak accurately about data is an essential part of being a Data Scientist</a:t>
            </a:r>
          </a:p>
          <a:p>
            <a:pPr eaLnBrk="1" hangingPunct="1">
              <a:spcAft>
                <a:spcPts val="1800"/>
              </a:spcAft>
              <a:buClr>
                <a:srgbClr val="4C4C4C"/>
              </a:buClr>
            </a:pPr>
            <a:r>
              <a:rPr lang="en-US" altLang="en-US" dirty="0">
                <a:hlinkClick r:id="rId2"/>
              </a:rPr>
              <a:t>Your Research Paper</a:t>
            </a:r>
            <a:endParaRPr lang="en-US" altLang="en-US" dirty="0"/>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55980</TotalTime>
  <Words>4533</Words>
  <Application>Microsoft Macintosh PowerPoint</Application>
  <PresentationFormat>On-screen Show (4:3)</PresentationFormat>
  <Paragraphs>788</Paragraphs>
  <Slides>87</Slides>
  <Notes>45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87</vt:i4>
      </vt:variant>
    </vt:vector>
  </HeadingPairs>
  <TitlesOfParts>
    <vt:vector size="103" baseType="lpstr">
      <vt:lpstr>Arial Unicode MS</vt:lpstr>
      <vt:lpstr>ＭＳ Ｐゴシック</vt:lpstr>
      <vt:lpstr>Arial</vt:lpstr>
      <vt:lpstr>Calibri</vt:lpstr>
      <vt:lpstr>Century Gothic</vt:lpstr>
      <vt:lpstr>Courier</vt:lpstr>
      <vt:lpstr>Courier New</vt:lpstr>
      <vt:lpstr>Franklin Gothic Book</vt:lpstr>
      <vt:lpstr>Franklin Gothic Medium</vt:lpstr>
      <vt:lpstr>Helvetica</vt:lpstr>
      <vt:lpstr>Lato</vt:lpstr>
      <vt:lpstr>Mangal</vt:lpstr>
      <vt:lpstr>Times New Roman</vt:lpstr>
      <vt:lpstr>Wingdings</vt:lpstr>
      <vt:lpstr>Wingdings 2</vt:lpstr>
      <vt:lpstr>Trek</vt:lpstr>
      <vt:lpstr>PowerPoint Presentation</vt:lpstr>
      <vt:lpstr>PowerPoint Presentation</vt:lpstr>
      <vt:lpstr>Design Principles</vt:lpstr>
      <vt:lpstr>The Austerity Problem</vt:lpstr>
      <vt:lpstr>The Austerity Problem</vt:lpstr>
      <vt:lpstr>The Austerity Problem</vt:lpstr>
      <vt:lpstr>The Austerity Problem</vt:lpstr>
      <vt:lpstr>Goals for this Workshop</vt:lpstr>
      <vt:lpstr>Bootstrap Materials</vt:lpstr>
      <vt:lpstr>Where Does Data Science Fit?</vt:lpstr>
      <vt:lpstr>Setting up your classroom</vt:lpstr>
      <vt:lpstr>Unit 1</vt:lpstr>
      <vt:lpstr>Do Now</vt:lpstr>
      <vt:lpstr>Introducing Pyret</vt:lpstr>
      <vt:lpstr>Tables</vt:lpstr>
      <vt:lpstr>Numbers and Strings</vt:lpstr>
      <vt:lpstr>Error Messages</vt:lpstr>
      <vt:lpstr>Booleans</vt:lpstr>
      <vt:lpstr>Functions in Pyret</vt:lpstr>
      <vt:lpstr>Back of your Book: Contracts!</vt:lpstr>
      <vt:lpstr>Tables of images!</vt:lpstr>
      <vt:lpstr>Images from Tables!</vt:lpstr>
      <vt:lpstr>Row and Column Lookups</vt:lpstr>
      <vt:lpstr>Unit 2</vt:lpstr>
      <vt:lpstr>The animals dataset</vt:lpstr>
      <vt:lpstr>The animals dataset</vt:lpstr>
      <vt:lpstr>The animals dataset</vt:lpstr>
      <vt:lpstr>The order-by method</vt:lpstr>
      <vt:lpstr>Defining Values</vt:lpstr>
      <vt:lpstr>Question Types</vt:lpstr>
      <vt:lpstr>Question Types</vt:lpstr>
      <vt:lpstr>Defining Functions</vt:lpstr>
      <vt:lpstr>Defining Functions</vt:lpstr>
      <vt:lpstr>The Design Recipe in Your Classroom</vt:lpstr>
      <vt:lpstr>Why not just “go nuts”?</vt:lpstr>
      <vt:lpstr>The filter method</vt:lpstr>
      <vt:lpstr>Unit 3</vt:lpstr>
      <vt:lpstr>Review</vt:lpstr>
      <vt:lpstr>The build-column method</vt:lpstr>
      <vt:lpstr>More Table Methods</vt:lpstr>
      <vt:lpstr>Let’s make some charts!</vt:lpstr>
      <vt:lpstr>Introducing Table Plans</vt:lpstr>
      <vt:lpstr>Table Plans</vt:lpstr>
      <vt:lpstr>Looking for Relationships</vt:lpstr>
      <vt:lpstr>Unit 4</vt:lpstr>
      <vt:lpstr>PowerPoint Presentation</vt:lpstr>
      <vt:lpstr>Project: Choose Your Dataset!</vt:lpstr>
      <vt:lpstr>Use the Design Recipe</vt:lpstr>
      <vt:lpstr>Quantity Charts in Your Dataset</vt:lpstr>
      <vt:lpstr>End-of Day Survey</vt:lpstr>
      <vt:lpstr>Unit 5</vt:lpstr>
      <vt:lpstr>What do you think?</vt:lpstr>
      <vt:lpstr>Mean</vt:lpstr>
      <vt:lpstr>Median</vt:lpstr>
      <vt:lpstr>Modes</vt:lpstr>
      <vt:lpstr>Which measure is “best”?</vt:lpstr>
      <vt:lpstr>What do you think?</vt:lpstr>
      <vt:lpstr>Variation Matters</vt:lpstr>
      <vt:lpstr>Variation Matters</vt:lpstr>
      <vt:lpstr>Fake News</vt:lpstr>
      <vt:lpstr>fixed-weeks-box</vt:lpstr>
      <vt:lpstr>Your dataset</vt:lpstr>
      <vt:lpstr>Unit 6</vt:lpstr>
      <vt:lpstr>Visualizing Frequency</vt:lpstr>
      <vt:lpstr>gender-freq-bar</vt:lpstr>
      <vt:lpstr>Bins and Spread</vt:lpstr>
      <vt:lpstr>Which Chart is Best?</vt:lpstr>
      <vt:lpstr>Unit 7</vt:lpstr>
      <vt:lpstr>Do Now</vt:lpstr>
      <vt:lpstr>Scatter plots</vt:lpstr>
      <vt:lpstr>PowerPoint Presentation</vt:lpstr>
      <vt:lpstr>PowerPoint Presentation</vt:lpstr>
      <vt:lpstr>PowerPoint Presentation</vt:lpstr>
      <vt:lpstr>Your Dataset</vt:lpstr>
      <vt:lpstr>Unit 8</vt:lpstr>
      <vt:lpstr>PowerPoint Presentation</vt:lpstr>
      <vt:lpstr>PowerPoint Presentation</vt:lpstr>
      <vt:lpstr>PowerPoint Presentation</vt:lpstr>
      <vt:lpstr>Practice Making Scatterplots</vt:lpstr>
      <vt:lpstr>PowerPoint Presentation</vt:lpstr>
      <vt:lpstr>Unit 9</vt:lpstr>
      <vt:lpstr>Threats to Validity</vt:lpstr>
      <vt:lpstr>Fake News!</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973</cp:revision>
  <cp:lastPrinted>2010-06-15T20:49:49Z</cp:lastPrinted>
  <dcterms:created xsi:type="dcterms:W3CDTF">2015-08-09T14:46:48Z</dcterms:created>
  <dcterms:modified xsi:type="dcterms:W3CDTF">2018-08-08T02:00:10Z</dcterms:modified>
  <cp:category/>
</cp:coreProperties>
</file>